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5"/>
  </p:notesMasterIdLst>
  <p:handoutMasterIdLst>
    <p:handoutMasterId r:id="rId196"/>
  </p:handoutMasterIdLst>
  <p:sldIdLst>
    <p:sldId id="393" r:id="rId2"/>
    <p:sldId id="394" r:id="rId3"/>
    <p:sldId id="396" r:id="rId4"/>
    <p:sldId id="626" r:id="rId5"/>
    <p:sldId id="397" r:id="rId6"/>
    <p:sldId id="398" r:id="rId7"/>
    <p:sldId id="399" r:id="rId8"/>
    <p:sldId id="400" r:id="rId9"/>
    <p:sldId id="403" r:id="rId10"/>
    <p:sldId id="401" r:id="rId11"/>
    <p:sldId id="402" r:id="rId12"/>
    <p:sldId id="404" r:id="rId13"/>
    <p:sldId id="513" r:id="rId14"/>
    <p:sldId id="333" r:id="rId15"/>
    <p:sldId id="514" r:id="rId16"/>
    <p:sldId id="515" r:id="rId17"/>
    <p:sldId id="628" r:id="rId18"/>
    <p:sldId id="627" r:id="rId19"/>
    <p:sldId id="473" r:id="rId20"/>
    <p:sldId id="475" r:id="rId21"/>
    <p:sldId id="476" r:id="rId22"/>
    <p:sldId id="477" r:id="rId23"/>
    <p:sldId id="478" r:id="rId24"/>
    <p:sldId id="479" r:id="rId25"/>
    <p:sldId id="481" r:id="rId26"/>
    <p:sldId id="544" r:id="rId27"/>
    <p:sldId id="545" r:id="rId28"/>
    <p:sldId id="550" r:id="rId29"/>
    <p:sldId id="548" r:id="rId30"/>
    <p:sldId id="629" r:id="rId31"/>
    <p:sldId id="464" r:id="rId32"/>
    <p:sldId id="342" r:id="rId33"/>
    <p:sldId id="622" r:id="rId34"/>
    <p:sldId id="343" r:id="rId35"/>
    <p:sldId id="465" r:id="rId36"/>
    <p:sldId id="466" r:id="rId37"/>
    <p:sldId id="546" r:id="rId38"/>
    <p:sldId id="623" r:id="rId39"/>
    <p:sldId id="468" r:id="rId40"/>
    <p:sldId id="469" r:id="rId41"/>
    <p:sldId id="470" r:id="rId42"/>
    <p:sldId id="471" r:id="rId43"/>
    <p:sldId id="334" r:id="rId44"/>
    <p:sldId id="447" r:id="rId45"/>
    <p:sldId id="444" r:id="rId46"/>
    <p:sldId id="642" r:id="rId47"/>
    <p:sldId id="445" r:id="rId48"/>
    <p:sldId id="448" r:id="rId49"/>
    <p:sldId id="449" r:id="rId50"/>
    <p:sldId id="482" r:id="rId51"/>
    <p:sldId id="592" r:id="rId52"/>
    <p:sldId id="483" r:id="rId53"/>
    <p:sldId id="593" r:id="rId54"/>
    <p:sldId id="300" r:id="rId55"/>
    <p:sldId id="484" r:id="rId56"/>
    <p:sldId id="312" r:id="rId57"/>
    <p:sldId id="311" r:id="rId58"/>
    <p:sldId id="450" r:id="rId59"/>
    <p:sldId id="313" r:id="rId60"/>
    <p:sldId id="630" r:id="rId61"/>
    <p:sldId id="631" r:id="rId62"/>
    <p:sldId id="485" r:id="rId63"/>
    <p:sldId id="643" r:id="rId64"/>
    <p:sldId id="314" r:id="rId65"/>
    <p:sldId id="322" r:id="rId66"/>
    <p:sldId id="486" r:id="rId67"/>
    <p:sldId id="323" r:id="rId68"/>
    <p:sldId id="324" r:id="rId69"/>
    <p:sldId id="549" r:id="rId70"/>
    <p:sldId id="594" r:id="rId71"/>
    <p:sldId id="488" r:id="rId72"/>
    <p:sldId id="553" r:id="rId73"/>
    <p:sldId id="624" r:id="rId74"/>
    <p:sldId id="632" r:id="rId75"/>
    <p:sldId id="318" r:id="rId76"/>
    <p:sldId id="551" r:id="rId77"/>
    <p:sldId id="595" r:id="rId78"/>
    <p:sldId id="305" r:id="rId79"/>
    <p:sldId id="633" r:id="rId80"/>
    <p:sldId id="304" r:id="rId81"/>
    <p:sldId id="490" r:id="rId82"/>
    <p:sldId id="597" r:id="rId83"/>
    <p:sldId id="598" r:id="rId84"/>
    <p:sldId id="308" r:id="rId85"/>
    <p:sldId id="309" r:id="rId86"/>
    <p:sldId id="310" r:id="rId87"/>
    <p:sldId id="321" r:id="rId88"/>
    <p:sldId id="451" r:id="rId89"/>
    <p:sldId id="452" r:id="rId90"/>
    <p:sldId id="453" r:id="rId91"/>
    <p:sldId id="454" r:id="rId92"/>
    <p:sldId id="455" r:id="rId93"/>
    <p:sldId id="456" r:id="rId94"/>
    <p:sldId id="389" r:id="rId95"/>
    <p:sldId id="391" r:id="rId96"/>
    <p:sldId id="392" r:id="rId97"/>
    <p:sldId id="351" r:id="rId98"/>
    <p:sldId id="491" r:id="rId99"/>
    <p:sldId id="554" r:id="rId100"/>
    <p:sldId id="493" r:id="rId101"/>
    <p:sldId id="555" r:id="rId102"/>
    <p:sldId id="494" r:id="rId103"/>
    <p:sldId id="500" r:id="rId104"/>
    <p:sldId id="599" r:id="rId105"/>
    <p:sldId id="556" r:id="rId106"/>
    <p:sldId id="634" r:id="rId107"/>
    <p:sldId id="374" r:id="rId108"/>
    <p:sldId id="557" r:id="rId109"/>
    <p:sldId id="368" r:id="rId110"/>
    <p:sldId id="558" r:id="rId111"/>
    <p:sldId id="390" r:id="rId112"/>
    <p:sldId id="496" r:id="rId113"/>
    <p:sldId id="559" r:id="rId114"/>
    <p:sldId id="499" r:id="rId115"/>
    <p:sldId id="495" r:id="rId116"/>
    <p:sldId id="498" r:id="rId117"/>
    <p:sldId id="460" r:id="rId118"/>
    <p:sldId id="459" r:id="rId119"/>
    <p:sldId id="385" r:id="rId120"/>
    <p:sldId id="600" r:id="rId121"/>
    <p:sldId id="601" r:id="rId122"/>
    <p:sldId id="461" r:id="rId123"/>
    <p:sldId id="568" r:id="rId124"/>
    <p:sldId id="614" r:id="rId125"/>
    <p:sldId id="569" r:id="rId126"/>
    <p:sldId id="570" r:id="rId127"/>
    <p:sldId id="602" r:id="rId128"/>
    <p:sldId id="492" r:id="rId129"/>
    <p:sldId id="603" r:id="rId130"/>
    <p:sldId id="604" r:id="rId131"/>
    <p:sldId id="348" r:id="rId132"/>
    <p:sldId id="560" r:id="rId133"/>
    <p:sldId id="503" r:id="rId134"/>
    <p:sldId id="501" r:id="rId135"/>
    <p:sldId id="502" r:id="rId136"/>
    <p:sldId id="561" r:id="rId137"/>
    <p:sldId id="635" r:id="rId138"/>
    <p:sldId id="636" r:id="rId139"/>
    <p:sldId id="504" r:id="rId140"/>
    <p:sldId id="606" r:id="rId141"/>
    <p:sldId id="505" r:id="rId142"/>
    <p:sldId id="610" r:id="rId143"/>
    <p:sldId id="571" r:id="rId144"/>
    <p:sldId id="609" r:id="rId145"/>
    <p:sldId id="576" r:id="rId146"/>
    <p:sldId id="572" r:id="rId147"/>
    <p:sldId id="607" r:id="rId148"/>
    <p:sldId id="573" r:id="rId149"/>
    <p:sldId id="608" r:id="rId150"/>
    <p:sldId id="577" r:id="rId151"/>
    <p:sldId id="574" r:id="rId152"/>
    <p:sldId id="563" r:id="rId153"/>
    <p:sldId id="575" r:id="rId154"/>
    <p:sldId id="578" r:id="rId155"/>
    <p:sldId id="644" r:id="rId156"/>
    <p:sldId id="580" r:id="rId157"/>
    <p:sldId id="645" r:id="rId158"/>
    <p:sldId id="506" r:id="rId159"/>
    <p:sldId id="507" r:id="rId160"/>
    <p:sldId id="562" r:id="rId161"/>
    <p:sldId id="508" r:id="rId162"/>
    <p:sldId id="509" r:id="rId163"/>
    <p:sldId id="510" r:id="rId164"/>
    <p:sldId id="511" r:id="rId165"/>
    <p:sldId id="564" r:id="rId166"/>
    <p:sldId id="566" r:id="rId167"/>
    <p:sldId id="565" r:id="rId168"/>
    <p:sldId id="567" r:id="rId169"/>
    <p:sldId id="582" r:id="rId170"/>
    <p:sldId id="584" r:id="rId171"/>
    <p:sldId id="583" r:id="rId172"/>
    <p:sldId id="585" r:id="rId173"/>
    <p:sldId id="586" r:id="rId174"/>
    <p:sldId id="588" r:id="rId175"/>
    <p:sldId id="589" r:id="rId176"/>
    <p:sldId id="587" r:id="rId177"/>
    <p:sldId id="590" r:id="rId178"/>
    <p:sldId id="591" r:id="rId179"/>
    <p:sldId id="611" r:id="rId180"/>
    <p:sldId id="612" r:id="rId181"/>
    <p:sldId id="615" r:id="rId182"/>
    <p:sldId id="616" r:id="rId183"/>
    <p:sldId id="646" r:id="rId184"/>
    <p:sldId id="618" r:id="rId185"/>
    <p:sldId id="619" r:id="rId186"/>
    <p:sldId id="620" r:id="rId187"/>
    <p:sldId id="621" r:id="rId188"/>
    <p:sldId id="625" r:id="rId189"/>
    <p:sldId id="637" r:id="rId190"/>
    <p:sldId id="638" r:id="rId191"/>
    <p:sldId id="639" r:id="rId192"/>
    <p:sldId id="640" r:id="rId193"/>
    <p:sldId id="641" r:id="rId19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310"/>
    <p:restoredTop sz="96327"/>
  </p:normalViewPr>
  <p:slideViewPr>
    <p:cSldViewPr>
      <p:cViewPr varScale="1">
        <p:scale>
          <a:sx n="119" d="100"/>
          <a:sy n="119" d="100"/>
        </p:scale>
        <p:origin x="200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notesMaster" Target="notesMasters/notesMaster1.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handoutMaster" Target="handoutMasters/handoutMaster1.xml"/><Relationship Id="rId200" Type="http://schemas.openxmlformats.org/officeDocument/2006/relationships/tableStyles" Target="tableStyle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presProps" Target="presProps.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viewProps" Target="viewProps.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E3E2F0-84FE-0040-9285-6D07CDB485C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C4522AE9-FD88-A847-9B97-CEBEBA36DBC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defRPr>
            </a:lvl1pPr>
          </a:lstStyle>
          <a:p>
            <a:pPr>
              <a:defRPr/>
            </a:pPr>
            <a:fld id="{951D4C07-C0CC-1741-B6FC-8AA9A2E31078}" type="datetimeFigureOut">
              <a:rPr lang="en-US"/>
              <a:pPr>
                <a:defRPr/>
              </a:pPr>
              <a:t>1/20/26</a:t>
            </a:fld>
            <a:endParaRPr lang="en-US"/>
          </a:p>
        </p:txBody>
      </p:sp>
      <p:sp>
        <p:nvSpPr>
          <p:cNvPr id="4" name="Footer Placeholder 3">
            <a:extLst>
              <a:ext uri="{FF2B5EF4-FFF2-40B4-BE49-F238E27FC236}">
                <a16:creationId xmlns:a16="http://schemas.microsoft.com/office/drawing/2014/main" id="{EA0C3D6E-5C3B-1A42-8997-E44310ECAA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21D0A077-EA8E-AB4A-825D-EAB5FB1FD6C4}"/>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D0552C4E-0A88-E649-B185-020574E6C829}"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CA75B30-0CE3-0B44-9942-20FA7118ABC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9678F1A9-9C89-5745-A8C9-C85B7D7662D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defRPr>
            </a:lvl1pPr>
          </a:lstStyle>
          <a:p>
            <a:pPr>
              <a:defRPr/>
            </a:pPr>
            <a:fld id="{3304B2C3-4E7F-5042-898D-E19A33245A0F}" type="datetimeFigureOut">
              <a:rPr lang="en-US"/>
              <a:pPr>
                <a:defRPr/>
              </a:pPr>
              <a:t>1/20/26</a:t>
            </a:fld>
            <a:endParaRPr lang="en-US"/>
          </a:p>
        </p:txBody>
      </p:sp>
      <p:sp>
        <p:nvSpPr>
          <p:cNvPr id="4" name="Slide Image Placeholder 3">
            <a:extLst>
              <a:ext uri="{FF2B5EF4-FFF2-40B4-BE49-F238E27FC236}">
                <a16:creationId xmlns:a16="http://schemas.microsoft.com/office/drawing/2014/main" id="{E7C082ED-8A38-0E4B-866E-008232548929}"/>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F0792DB0-62F5-FF4E-8294-5BAECB2186D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197A808-B146-0848-B6E7-1E48A84B1C7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defRPr>
            </a:lvl1pPr>
          </a:lstStyle>
          <a:p>
            <a:pPr>
              <a:defRPr/>
            </a:pPr>
            <a:endParaRPr lang="en-US"/>
          </a:p>
        </p:txBody>
      </p:sp>
      <p:sp>
        <p:nvSpPr>
          <p:cNvPr id="7" name="Slide Number Placeholder 6">
            <a:extLst>
              <a:ext uri="{FF2B5EF4-FFF2-40B4-BE49-F238E27FC236}">
                <a16:creationId xmlns:a16="http://schemas.microsoft.com/office/drawing/2014/main" id="{EE973292-E1EB-904D-AAAC-ADD8AC69E42A}"/>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F73D8164-C8B4-2140-874F-9FE3B0A2E80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45B5FBEE-91BA-3A41-966C-24769A3C4C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4D75039B-DDCB-924F-8D92-275BF0B2EF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4035" name="Slide Number Placeholder 3">
            <a:extLst>
              <a:ext uri="{FF2B5EF4-FFF2-40B4-BE49-F238E27FC236}">
                <a16:creationId xmlns:a16="http://schemas.microsoft.com/office/drawing/2014/main" id="{2C358B9A-0F9B-B64D-B86C-7A43CC9B45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065F3455-1DA1-774B-80B7-1FC8939714FF}" type="slidenum">
              <a:rPr lang="en-US" altLang="en-US" sz="1200" smtClean="0"/>
              <a:pPr/>
              <a:t>32</a:t>
            </a:fld>
            <a:endParaRPr lang="en-US"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7">
            <a:extLst>
              <a:ext uri="{FF2B5EF4-FFF2-40B4-BE49-F238E27FC236}">
                <a16:creationId xmlns:a16="http://schemas.microsoft.com/office/drawing/2014/main" id="{E1B34A04-3892-5D4D-AEB5-9A8B8E919F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E5E457C6-C9C5-8A46-BC00-CEBC64C225D3}" type="slidenum">
              <a:rPr lang="en-US" altLang="en-US" sz="1200" smtClean="0">
                <a:latin typeface="Arial" panose="020B0604020202020204" pitchFamily="34" charset="0"/>
              </a:rPr>
              <a:pPr/>
              <a:t>94</a:t>
            </a:fld>
            <a:endParaRPr lang="en-US" altLang="en-US" sz="1200">
              <a:latin typeface="Arial" panose="020B0604020202020204" pitchFamily="34" charset="0"/>
            </a:endParaRPr>
          </a:p>
        </p:txBody>
      </p:sp>
      <p:sp>
        <p:nvSpPr>
          <p:cNvPr id="99330" name="Rectangle 2">
            <a:extLst>
              <a:ext uri="{FF2B5EF4-FFF2-40B4-BE49-F238E27FC236}">
                <a16:creationId xmlns:a16="http://schemas.microsoft.com/office/drawing/2014/main" id="{ACC3C046-0216-C04F-B9FB-F328E33BE2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9331" name="Rectangle 3">
            <a:extLst>
              <a:ext uri="{FF2B5EF4-FFF2-40B4-BE49-F238E27FC236}">
                <a16:creationId xmlns:a16="http://schemas.microsoft.com/office/drawing/2014/main" id="{31923042-78B1-6243-B935-619173D9589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7">
            <a:extLst>
              <a:ext uri="{FF2B5EF4-FFF2-40B4-BE49-F238E27FC236}">
                <a16:creationId xmlns:a16="http://schemas.microsoft.com/office/drawing/2014/main" id="{125F7127-4E65-6A48-BBB6-108682C7B6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FB6DADE-DA1E-744A-8DAC-E70B7A42DED4}" type="slidenum">
              <a:rPr lang="en-US" altLang="en-US" sz="1200" smtClean="0">
                <a:latin typeface="Arial" panose="020B0604020202020204" pitchFamily="34" charset="0"/>
              </a:rPr>
              <a:pPr/>
              <a:t>107</a:t>
            </a:fld>
            <a:endParaRPr lang="en-US" altLang="en-US" sz="1200">
              <a:latin typeface="Arial" panose="020B0604020202020204" pitchFamily="34" charset="0"/>
            </a:endParaRPr>
          </a:p>
        </p:txBody>
      </p:sp>
      <p:sp>
        <p:nvSpPr>
          <p:cNvPr id="113666" name="Rectangle 2">
            <a:extLst>
              <a:ext uri="{FF2B5EF4-FFF2-40B4-BE49-F238E27FC236}">
                <a16:creationId xmlns:a16="http://schemas.microsoft.com/office/drawing/2014/main" id="{0A4DD90A-1C2F-F34B-B6CA-0702EA5056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Rectangle 3">
            <a:extLst>
              <a:ext uri="{FF2B5EF4-FFF2-40B4-BE49-F238E27FC236}">
                <a16:creationId xmlns:a16="http://schemas.microsoft.com/office/drawing/2014/main" id="{963362A9-1F35-A645-818A-44B591D02D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7">
            <a:extLst>
              <a:ext uri="{FF2B5EF4-FFF2-40B4-BE49-F238E27FC236}">
                <a16:creationId xmlns:a16="http://schemas.microsoft.com/office/drawing/2014/main" id="{9814F615-5426-D04C-9661-1289C0D384F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8102D5AC-9A86-5547-A1F5-3324A8F00119}" type="slidenum">
              <a:rPr lang="en-US" altLang="en-US" sz="1200" smtClean="0">
                <a:latin typeface="Arial" panose="020B0604020202020204" pitchFamily="34" charset="0"/>
              </a:rPr>
              <a:pPr/>
              <a:t>109</a:t>
            </a:fld>
            <a:endParaRPr lang="en-US" altLang="en-US" sz="1200">
              <a:latin typeface="Arial" panose="020B0604020202020204" pitchFamily="34" charset="0"/>
            </a:endParaRPr>
          </a:p>
        </p:txBody>
      </p:sp>
      <p:sp>
        <p:nvSpPr>
          <p:cNvPr id="115714" name="Rectangle 2">
            <a:extLst>
              <a:ext uri="{FF2B5EF4-FFF2-40B4-BE49-F238E27FC236}">
                <a16:creationId xmlns:a16="http://schemas.microsoft.com/office/drawing/2014/main" id="{7AEF77B8-DD23-0D4D-9D95-23D796EED81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5715" name="Rectangle 3">
            <a:extLst>
              <a:ext uri="{FF2B5EF4-FFF2-40B4-BE49-F238E27FC236}">
                <a16:creationId xmlns:a16="http://schemas.microsoft.com/office/drawing/2014/main" id="{60664792-A6BD-0A47-9B14-9509E01E3A1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Rectangle 7">
            <a:extLst>
              <a:ext uri="{FF2B5EF4-FFF2-40B4-BE49-F238E27FC236}">
                <a16:creationId xmlns:a16="http://schemas.microsoft.com/office/drawing/2014/main" id="{E9C973FB-D466-0245-9BBD-D34B4CC7ED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46DF2E83-D721-4043-A2EA-E3FED4E01116}" type="slidenum">
              <a:rPr lang="en-US" altLang="en-US" sz="1200" smtClean="0">
                <a:latin typeface="Arial" panose="020B0604020202020204" pitchFamily="34" charset="0"/>
              </a:rPr>
              <a:pPr/>
              <a:t>111</a:t>
            </a:fld>
            <a:endParaRPr lang="en-US" altLang="en-US" sz="1200">
              <a:latin typeface="Arial" panose="020B0604020202020204" pitchFamily="34" charset="0"/>
            </a:endParaRPr>
          </a:p>
        </p:txBody>
      </p:sp>
      <p:sp>
        <p:nvSpPr>
          <p:cNvPr id="117762" name="Rectangle 2">
            <a:extLst>
              <a:ext uri="{FF2B5EF4-FFF2-40B4-BE49-F238E27FC236}">
                <a16:creationId xmlns:a16="http://schemas.microsoft.com/office/drawing/2014/main" id="{3B9FF7A5-5455-5949-867E-BBE5AEEE51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7763" name="Rectangle 3">
            <a:extLst>
              <a:ext uri="{FF2B5EF4-FFF2-40B4-BE49-F238E27FC236}">
                <a16:creationId xmlns:a16="http://schemas.microsoft.com/office/drawing/2014/main" id="{40C1E261-1148-9046-9C3F-0132FCEC460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7">
            <a:extLst>
              <a:ext uri="{FF2B5EF4-FFF2-40B4-BE49-F238E27FC236}">
                <a16:creationId xmlns:a16="http://schemas.microsoft.com/office/drawing/2014/main" id="{64149117-C3A8-B449-AEA6-C1780EF3F4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DB10B3D-ADD4-DE4E-B7F6-F966326EC52C}" type="slidenum">
              <a:rPr lang="en-US" altLang="en-US" sz="1200" smtClean="0">
                <a:latin typeface="Arial" panose="020B0604020202020204" pitchFamily="34" charset="0"/>
              </a:rPr>
              <a:pPr/>
              <a:t>119</a:t>
            </a:fld>
            <a:endParaRPr lang="en-US" altLang="en-US" sz="1200">
              <a:latin typeface="Arial" panose="020B0604020202020204" pitchFamily="34" charset="0"/>
            </a:endParaRPr>
          </a:p>
        </p:txBody>
      </p:sp>
      <p:sp>
        <p:nvSpPr>
          <p:cNvPr id="131074" name="Rectangle 2">
            <a:extLst>
              <a:ext uri="{FF2B5EF4-FFF2-40B4-BE49-F238E27FC236}">
                <a16:creationId xmlns:a16="http://schemas.microsoft.com/office/drawing/2014/main" id="{493C6E14-8CCA-F04B-8966-E5188566490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1075" name="Rectangle 3">
            <a:extLst>
              <a:ext uri="{FF2B5EF4-FFF2-40B4-BE49-F238E27FC236}">
                <a16:creationId xmlns:a16="http://schemas.microsoft.com/office/drawing/2014/main" id="{9CEB122B-1129-524F-8620-185ADA3282F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13C49B73-7BD6-2C47-8A1C-C8E7F72B8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2A80B96-7308-4F4B-BDE2-F428B671DD6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A519C59-B51C-074A-AC7C-457D86C2F7FD}"/>
              </a:ext>
            </a:extLst>
          </p:cNvPr>
          <p:cNvSpPr>
            <a:spLocks noGrp="1" noChangeArrowheads="1"/>
          </p:cNvSpPr>
          <p:nvPr>
            <p:ph type="sldNum" sz="quarter" idx="12"/>
          </p:nvPr>
        </p:nvSpPr>
        <p:spPr>
          <a:ln/>
        </p:spPr>
        <p:txBody>
          <a:bodyPr/>
          <a:lstStyle>
            <a:lvl1pPr>
              <a:defRPr/>
            </a:lvl1pPr>
          </a:lstStyle>
          <a:p>
            <a:pPr>
              <a:defRPr/>
            </a:pPr>
            <a:fld id="{74245837-C732-3645-9881-4A5322094314}" type="slidenum">
              <a:rPr lang="en-US" altLang="en-US"/>
              <a:pPr>
                <a:defRPr/>
              </a:pPr>
              <a:t>‹#›</a:t>
            </a:fld>
            <a:endParaRPr lang="en-US" altLang="en-US"/>
          </a:p>
        </p:txBody>
      </p:sp>
    </p:spTree>
    <p:extLst>
      <p:ext uri="{BB962C8B-B14F-4D97-AF65-F5344CB8AC3E}">
        <p14:creationId xmlns:p14="http://schemas.microsoft.com/office/powerpoint/2010/main" val="3925162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4F243414-5600-0545-8B57-01A87B4B608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04E97F6-1847-4C4B-856F-8975B33A9A5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4C225CD-52BC-C44B-A54C-78FA5E35B4D4}"/>
              </a:ext>
            </a:extLst>
          </p:cNvPr>
          <p:cNvSpPr>
            <a:spLocks noGrp="1" noChangeArrowheads="1"/>
          </p:cNvSpPr>
          <p:nvPr>
            <p:ph type="sldNum" sz="quarter" idx="12"/>
          </p:nvPr>
        </p:nvSpPr>
        <p:spPr>
          <a:ln/>
        </p:spPr>
        <p:txBody>
          <a:bodyPr/>
          <a:lstStyle>
            <a:lvl1pPr>
              <a:defRPr/>
            </a:lvl1pPr>
          </a:lstStyle>
          <a:p>
            <a:pPr>
              <a:defRPr/>
            </a:pPr>
            <a:fld id="{8F426F90-0922-E54B-861F-2CE2574320D4}" type="slidenum">
              <a:rPr lang="en-US" altLang="en-US"/>
              <a:pPr>
                <a:defRPr/>
              </a:pPr>
              <a:t>‹#›</a:t>
            </a:fld>
            <a:endParaRPr lang="en-US" altLang="en-US"/>
          </a:p>
        </p:txBody>
      </p:sp>
    </p:spTree>
    <p:extLst>
      <p:ext uri="{BB962C8B-B14F-4D97-AF65-F5344CB8AC3E}">
        <p14:creationId xmlns:p14="http://schemas.microsoft.com/office/powerpoint/2010/main" val="370614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68592C8E-DB9E-3645-BFF2-DC22506C936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9734691-6E87-D248-90A6-7A63C15EE21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FB26279-3FB3-FA48-BA23-472528BE2B60}"/>
              </a:ext>
            </a:extLst>
          </p:cNvPr>
          <p:cNvSpPr>
            <a:spLocks noGrp="1" noChangeArrowheads="1"/>
          </p:cNvSpPr>
          <p:nvPr>
            <p:ph type="sldNum" sz="quarter" idx="12"/>
          </p:nvPr>
        </p:nvSpPr>
        <p:spPr>
          <a:ln/>
        </p:spPr>
        <p:txBody>
          <a:bodyPr/>
          <a:lstStyle>
            <a:lvl1pPr>
              <a:defRPr/>
            </a:lvl1pPr>
          </a:lstStyle>
          <a:p>
            <a:pPr>
              <a:defRPr/>
            </a:pPr>
            <a:fld id="{30EC36D4-C7E2-424C-A161-7E180142A3C1}" type="slidenum">
              <a:rPr lang="en-US" altLang="en-US"/>
              <a:pPr>
                <a:defRPr/>
              </a:pPr>
              <a:t>‹#›</a:t>
            </a:fld>
            <a:endParaRPr lang="en-US" altLang="en-US"/>
          </a:p>
        </p:txBody>
      </p:sp>
    </p:spTree>
    <p:extLst>
      <p:ext uri="{BB962C8B-B14F-4D97-AF65-F5344CB8AC3E}">
        <p14:creationId xmlns:p14="http://schemas.microsoft.com/office/powerpoint/2010/main" val="949833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8B1CEDA8-120D-2F40-A2B6-1CBC05F3954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EED62322-77E7-3F45-9F7D-CAA096F015E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960FC58A-956C-A249-90C9-F0DB7EAD07F8}"/>
              </a:ext>
            </a:extLst>
          </p:cNvPr>
          <p:cNvSpPr>
            <a:spLocks noGrp="1" noChangeArrowheads="1"/>
          </p:cNvSpPr>
          <p:nvPr>
            <p:ph type="sldNum" sz="quarter" idx="12"/>
          </p:nvPr>
        </p:nvSpPr>
        <p:spPr>
          <a:ln/>
        </p:spPr>
        <p:txBody>
          <a:bodyPr/>
          <a:lstStyle>
            <a:lvl1pPr>
              <a:defRPr/>
            </a:lvl1pPr>
          </a:lstStyle>
          <a:p>
            <a:pPr>
              <a:defRPr/>
            </a:pPr>
            <a:fld id="{D3BBE53B-7E97-BF43-BB74-61461789B30F}" type="slidenum">
              <a:rPr lang="en-US" altLang="en-US"/>
              <a:pPr>
                <a:defRPr/>
              </a:pPr>
              <a:t>‹#›</a:t>
            </a:fld>
            <a:endParaRPr lang="en-US" altLang="en-US"/>
          </a:p>
        </p:txBody>
      </p:sp>
    </p:spTree>
    <p:extLst>
      <p:ext uri="{BB962C8B-B14F-4D97-AF65-F5344CB8AC3E}">
        <p14:creationId xmlns:p14="http://schemas.microsoft.com/office/powerpoint/2010/main" val="364178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801A9E6-848A-BC4A-A9CD-2632251F3031}"/>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348E73A1-4153-F84E-B5CB-FCC97F1B7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FC6D0ADC-D0FD-1B49-9C79-C161588D0EC9}"/>
              </a:ext>
            </a:extLst>
          </p:cNvPr>
          <p:cNvSpPr>
            <a:spLocks noGrp="1" noChangeArrowheads="1"/>
          </p:cNvSpPr>
          <p:nvPr>
            <p:ph type="sldNum" sz="quarter" idx="12"/>
          </p:nvPr>
        </p:nvSpPr>
        <p:spPr>
          <a:ln/>
        </p:spPr>
        <p:txBody>
          <a:bodyPr/>
          <a:lstStyle>
            <a:lvl1pPr>
              <a:defRPr/>
            </a:lvl1pPr>
          </a:lstStyle>
          <a:p>
            <a:pPr>
              <a:defRPr/>
            </a:pPr>
            <a:fld id="{EB6001D8-AC7B-A646-8029-9AEB6B8E057F}" type="slidenum">
              <a:rPr lang="en-US" altLang="en-US"/>
              <a:pPr>
                <a:defRPr/>
              </a:pPr>
              <a:t>‹#›</a:t>
            </a:fld>
            <a:endParaRPr lang="en-US" altLang="en-US"/>
          </a:p>
        </p:txBody>
      </p:sp>
    </p:spTree>
    <p:extLst>
      <p:ext uri="{BB962C8B-B14F-4D97-AF65-F5344CB8AC3E}">
        <p14:creationId xmlns:p14="http://schemas.microsoft.com/office/powerpoint/2010/main" val="36051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BB393CB9-1EDF-0F41-B0FE-BF43887F7F9E}"/>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6817E660-138C-B142-B09B-4128C3A3BE9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790817FC-AE28-9741-B58D-95F9AD220A3F}"/>
              </a:ext>
            </a:extLst>
          </p:cNvPr>
          <p:cNvSpPr>
            <a:spLocks noGrp="1" noChangeArrowheads="1"/>
          </p:cNvSpPr>
          <p:nvPr>
            <p:ph type="sldNum" sz="quarter" idx="12"/>
          </p:nvPr>
        </p:nvSpPr>
        <p:spPr>
          <a:ln/>
        </p:spPr>
        <p:txBody>
          <a:bodyPr/>
          <a:lstStyle>
            <a:lvl1pPr>
              <a:defRPr/>
            </a:lvl1pPr>
          </a:lstStyle>
          <a:p>
            <a:pPr>
              <a:defRPr/>
            </a:pPr>
            <a:fld id="{85D9568F-AEC4-3F45-BA64-66778025EECC}" type="slidenum">
              <a:rPr lang="en-US" altLang="en-US"/>
              <a:pPr>
                <a:defRPr/>
              </a:pPr>
              <a:t>‹#›</a:t>
            </a:fld>
            <a:endParaRPr lang="en-US" altLang="en-US"/>
          </a:p>
        </p:txBody>
      </p:sp>
    </p:spTree>
    <p:extLst>
      <p:ext uri="{BB962C8B-B14F-4D97-AF65-F5344CB8AC3E}">
        <p14:creationId xmlns:p14="http://schemas.microsoft.com/office/powerpoint/2010/main" val="4220568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EEA1FDF-D6BA-4D43-A547-C288D887EE7A}"/>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26920672-F371-EF46-823A-5CBA0033A4B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4B47AE9-31B4-354A-B0BC-C3156A29BDEA}"/>
              </a:ext>
            </a:extLst>
          </p:cNvPr>
          <p:cNvSpPr>
            <a:spLocks noGrp="1" noChangeArrowheads="1"/>
          </p:cNvSpPr>
          <p:nvPr>
            <p:ph type="sldNum" sz="quarter" idx="12"/>
          </p:nvPr>
        </p:nvSpPr>
        <p:spPr>
          <a:ln/>
        </p:spPr>
        <p:txBody>
          <a:bodyPr/>
          <a:lstStyle>
            <a:lvl1pPr>
              <a:defRPr/>
            </a:lvl1pPr>
          </a:lstStyle>
          <a:p>
            <a:pPr>
              <a:defRPr/>
            </a:pPr>
            <a:fld id="{27A58139-BD9A-9549-A21B-AB554DE780D6}" type="slidenum">
              <a:rPr lang="en-US" altLang="en-US"/>
              <a:pPr>
                <a:defRPr/>
              </a:pPr>
              <a:t>‹#›</a:t>
            </a:fld>
            <a:endParaRPr lang="en-US" altLang="en-US"/>
          </a:p>
        </p:txBody>
      </p:sp>
    </p:spTree>
    <p:extLst>
      <p:ext uri="{BB962C8B-B14F-4D97-AF65-F5344CB8AC3E}">
        <p14:creationId xmlns:p14="http://schemas.microsoft.com/office/powerpoint/2010/main" val="3913686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034842F-583B-7F44-8E45-314F32DE688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5BD99670-C01A-754D-8CEB-1E876ECB2B5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B89B4E6-02A0-2446-B978-93CB4FA3501D}"/>
              </a:ext>
            </a:extLst>
          </p:cNvPr>
          <p:cNvSpPr>
            <a:spLocks noGrp="1" noChangeArrowheads="1"/>
          </p:cNvSpPr>
          <p:nvPr>
            <p:ph type="sldNum" sz="quarter" idx="12"/>
          </p:nvPr>
        </p:nvSpPr>
        <p:spPr>
          <a:ln/>
        </p:spPr>
        <p:txBody>
          <a:bodyPr/>
          <a:lstStyle>
            <a:lvl1pPr>
              <a:defRPr/>
            </a:lvl1pPr>
          </a:lstStyle>
          <a:p>
            <a:pPr>
              <a:defRPr/>
            </a:pPr>
            <a:fld id="{C5986F17-9767-0F4E-A937-CB8B8C6E221E}" type="slidenum">
              <a:rPr lang="en-US" altLang="en-US"/>
              <a:pPr>
                <a:defRPr/>
              </a:pPr>
              <a:t>‹#›</a:t>
            </a:fld>
            <a:endParaRPr lang="en-US" altLang="en-US"/>
          </a:p>
        </p:txBody>
      </p:sp>
    </p:spTree>
    <p:extLst>
      <p:ext uri="{BB962C8B-B14F-4D97-AF65-F5344CB8AC3E}">
        <p14:creationId xmlns:p14="http://schemas.microsoft.com/office/powerpoint/2010/main" val="3997076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C007C84-626C-6B4E-9132-E29CE795314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563FE72-252C-DA4E-B283-F121D7CD354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ED6E004-FE2E-6942-89AB-E095C50F012C}"/>
              </a:ext>
            </a:extLst>
          </p:cNvPr>
          <p:cNvSpPr>
            <a:spLocks noGrp="1" noChangeArrowheads="1"/>
          </p:cNvSpPr>
          <p:nvPr>
            <p:ph type="sldNum" sz="quarter" idx="12"/>
          </p:nvPr>
        </p:nvSpPr>
        <p:spPr>
          <a:ln/>
        </p:spPr>
        <p:txBody>
          <a:bodyPr/>
          <a:lstStyle>
            <a:lvl1pPr>
              <a:defRPr/>
            </a:lvl1pPr>
          </a:lstStyle>
          <a:p>
            <a:pPr>
              <a:defRPr/>
            </a:pPr>
            <a:fld id="{06AE03CC-EBBE-BA41-AB8E-B5D96923DC92}" type="slidenum">
              <a:rPr lang="en-US" altLang="en-US"/>
              <a:pPr>
                <a:defRPr/>
              </a:pPr>
              <a:t>‹#›</a:t>
            </a:fld>
            <a:endParaRPr lang="en-US" altLang="en-US"/>
          </a:p>
        </p:txBody>
      </p:sp>
    </p:spTree>
    <p:extLst>
      <p:ext uri="{BB962C8B-B14F-4D97-AF65-F5344CB8AC3E}">
        <p14:creationId xmlns:p14="http://schemas.microsoft.com/office/powerpoint/2010/main" val="944521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8293BE20-2755-F047-A2D4-7F96B7DD4B0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4CB3521-A76F-C841-9BF2-4E5F5ED553E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6347607-B294-804B-865A-B9F156591B1C}"/>
              </a:ext>
            </a:extLst>
          </p:cNvPr>
          <p:cNvSpPr>
            <a:spLocks noGrp="1" noChangeArrowheads="1"/>
          </p:cNvSpPr>
          <p:nvPr>
            <p:ph type="sldNum" sz="quarter" idx="12"/>
          </p:nvPr>
        </p:nvSpPr>
        <p:spPr>
          <a:ln/>
        </p:spPr>
        <p:txBody>
          <a:bodyPr/>
          <a:lstStyle>
            <a:lvl1pPr>
              <a:defRPr/>
            </a:lvl1pPr>
          </a:lstStyle>
          <a:p>
            <a:pPr>
              <a:defRPr/>
            </a:pPr>
            <a:fld id="{E1B8EB33-2782-CD4B-BCAC-8BB2192937BA}" type="slidenum">
              <a:rPr lang="en-US" altLang="en-US"/>
              <a:pPr>
                <a:defRPr/>
              </a:pPr>
              <a:t>‹#›</a:t>
            </a:fld>
            <a:endParaRPr lang="en-US" altLang="en-US"/>
          </a:p>
        </p:txBody>
      </p:sp>
    </p:spTree>
    <p:extLst>
      <p:ext uri="{BB962C8B-B14F-4D97-AF65-F5344CB8AC3E}">
        <p14:creationId xmlns:p14="http://schemas.microsoft.com/office/powerpoint/2010/main" val="431322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0F6730E-E8EA-2740-B698-F01C7B0625C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E61ABB3-C007-F148-96EB-9536A8D61B3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8271A46-40DC-EE4A-8974-27B2776BFAEE}"/>
              </a:ext>
            </a:extLst>
          </p:cNvPr>
          <p:cNvSpPr>
            <a:spLocks noGrp="1" noChangeArrowheads="1"/>
          </p:cNvSpPr>
          <p:nvPr>
            <p:ph type="sldNum" sz="quarter" idx="12"/>
          </p:nvPr>
        </p:nvSpPr>
        <p:spPr>
          <a:ln/>
        </p:spPr>
        <p:txBody>
          <a:bodyPr/>
          <a:lstStyle>
            <a:lvl1pPr>
              <a:defRPr/>
            </a:lvl1pPr>
          </a:lstStyle>
          <a:p>
            <a:pPr>
              <a:defRPr/>
            </a:pPr>
            <a:fld id="{56E9D48B-3E32-E141-ADAD-DC4699BC7480}" type="slidenum">
              <a:rPr lang="en-US" altLang="en-US"/>
              <a:pPr>
                <a:defRPr/>
              </a:pPr>
              <a:t>‹#›</a:t>
            </a:fld>
            <a:endParaRPr lang="en-US" altLang="en-US"/>
          </a:p>
        </p:txBody>
      </p:sp>
    </p:spTree>
    <p:extLst>
      <p:ext uri="{BB962C8B-B14F-4D97-AF65-F5344CB8AC3E}">
        <p14:creationId xmlns:p14="http://schemas.microsoft.com/office/powerpoint/2010/main" val="376917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2BE1F70-79B7-AB4D-93FB-EA9B90F0BD24}"/>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92856311-F3A0-2D4F-94F1-5F72E6878B73}"/>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8D2C7CC5-1708-964D-84FD-2614D7158B78}"/>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charset="0"/>
                <a:ea typeface="+mn-ea"/>
              </a:defRPr>
            </a:lvl1pPr>
          </a:lstStyle>
          <a:p>
            <a:pPr>
              <a:defRPr/>
            </a:pPr>
            <a:endParaRPr lang="en-US"/>
          </a:p>
        </p:txBody>
      </p:sp>
      <p:sp>
        <p:nvSpPr>
          <p:cNvPr id="1029" name="Rectangle 5">
            <a:extLst>
              <a:ext uri="{FF2B5EF4-FFF2-40B4-BE49-F238E27FC236}">
                <a16:creationId xmlns:a16="http://schemas.microsoft.com/office/drawing/2014/main" id="{52DF7CC8-278D-6E4E-B8AB-6DD0ADF3849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charset="0"/>
                <a:ea typeface="+mn-ea"/>
              </a:defRPr>
            </a:lvl1pPr>
          </a:lstStyle>
          <a:p>
            <a:pPr>
              <a:defRPr/>
            </a:pPr>
            <a:endParaRPr lang="en-US"/>
          </a:p>
        </p:txBody>
      </p:sp>
      <p:sp>
        <p:nvSpPr>
          <p:cNvPr id="1030" name="Rectangle 6">
            <a:extLst>
              <a:ext uri="{FF2B5EF4-FFF2-40B4-BE49-F238E27FC236}">
                <a16:creationId xmlns:a16="http://schemas.microsoft.com/office/drawing/2014/main" id="{718335B7-9DB6-B748-B410-61C8EF11C864}"/>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92A4CEB0-C27F-E240-9CEF-56AE1949C59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400">
          <a:solidFill>
            <a:schemeClr val="tx2"/>
          </a:solidFill>
          <a:latin typeface="+mj-lt"/>
          <a:ea typeface="ＭＳ Ｐゴシック" pitchFamily="-65" charset="-128"/>
          <a:cs typeface="ＭＳ Ｐゴシック" pitchFamily="-65" charset="-128"/>
        </a:defRPr>
      </a:lvl1pPr>
      <a:lvl2pPr algn="ctr" rtl="0" eaLnBrk="1" fontAlgn="base" hangingPunct="1">
        <a:spcBef>
          <a:spcPct val="0"/>
        </a:spcBef>
        <a:spcAft>
          <a:spcPct val="0"/>
        </a:spcAft>
        <a:defRPr sz="4400">
          <a:solidFill>
            <a:schemeClr val="tx2"/>
          </a:solidFill>
          <a:latin typeface="Times" pitchFamily="-107" charset="0"/>
          <a:ea typeface="ＭＳ Ｐゴシック" pitchFamily="-65" charset="-128"/>
          <a:cs typeface="ＭＳ Ｐゴシック" pitchFamily="-65" charset="-128"/>
        </a:defRPr>
      </a:lvl2pPr>
      <a:lvl3pPr algn="ctr" rtl="0" eaLnBrk="1" fontAlgn="base" hangingPunct="1">
        <a:spcBef>
          <a:spcPct val="0"/>
        </a:spcBef>
        <a:spcAft>
          <a:spcPct val="0"/>
        </a:spcAft>
        <a:defRPr sz="4400">
          <a:solidFill>
            <a:schemeClr val="tx2"/>
          </a:solidFill>
          <a:latin typeface="Times" pitchFamily="-107" charset="0"/>
          <a:ea typeface="ＭＳ Ｐゴシック" pitchFamily="-65" charset="-128"/>
          <a:cs typeface="ＭＳ Ｐゴシック" pitchFamily="-65" charset="-128"/>
        </a:defRPr>
      </a:lvl3pPr>
      <a:lvl4pPr algn="ctr" rtl="0" eaLnBrk="1" fontAlgn="base" hangingPunct="1">
        <a:spcBef>
          <a:spcPct val="0"/>
        </a:spcBef>
        <a:spcAft>
          <a:spcPct val="0"/>
        </a:spcAft>
        <a:defRPr sz="4400">
          <a:solidFill>
            <a:schemeClr val="tx2"/>
          </a:solidFill>
          <a:latin typeface="Times" pitchFamily="-107" charset="0"/>
          <a:ea typeface="ＭＳ Ｐゴシック" pitchFamily="-65" charset="-128"/>
          <a:cs typeface="ＭＳ Ｐゴシック" pitchFamily="-65" charset="-128"/>
        </a:defRPr>
      </a:lvl4pPr>
      <a:lvl5pPr algn="ctr" rtl="0" eaLnBrk="1" fontAlgn="base" hangingPunct="1">
        <a:spcBef>
          <a:spcPct val="0"/>
        </a:spcBef>
        <a:spcAft>
          <a:spcPct val="0"/>
        </a:spcAft>
        <a:defRPr sz="4400">
          <a:solidFill>
            <a:schemeClr val="tx2"/>
          </a:solidFill>
          <a:latin typeface="Times" pitchFamily="-107" charset="0"/>
          <a:ea typeface="ＭＳ Ｐゴシック" pitchFamily="-65" charset="-128"/>
          <a:cs typeface="ＭＳ Ｐゴシック" pitchFamily="-65" charset="-128"/>
        </a:defRPr>
      </a:lvl5pPr>
      <a:lvl6pPr marL="457200" algn="ctr" rtl="0" eaLnBrk="1" fontAlgn="base" hangingPunct="1">
        <a:spcBef>
          <a:spcPct val="0"/>
        </a:spcBef>
        <a:spcAft>
          <a:spcPct val="0"/>
        </a:spcAft>
        <a:defRPr sz="4400">
          <a:solidFill>
            <a:schemeClr val="tx2"/>
          </a:solidFill>
          <a:latin typeface="Times" pitchFamily="-107" charset="0"/>
        </a:defRPr>
      </a:lvl6pPr>
      <a:lvl7pPr marL="914400" algn="ctr" rtl="0" eaLnBrk="1" fontAlgn="base" hangingPunct="1">
        <a:spcBef>
          <a:spcPct val="0"/>
        </a:spcBef>
        <a:spcAft>
          <a:spcPct val="0"/>
        </a:spcAft>
        <a:defRPr sz="4400">
          <a:solidFill>
            <a:schemeClr val="tx2"/>
          </a:solidFill>
          <a:latin typeface="Times" pitchFamily="-107" charset="0"/>
        </a:defRPr>
      </a:lvl7pPr>
      <a:lvl8pPr marL="1371600" algn="ctr" rtl="0" eaLnBrk="1" fontAlgn="base" hangingPunct="1">
        <a:spcBef>
          <a:spcPct val="0"/>
        </a:spcBef>
        <a:spcAft>
          <a:spcPct val="0"/>
        </a:spcAft>
        <a:defRPr sz="4400">
          <a:solidFill>
            <a:schemeClr val="tx2"/>
          </a:solidFill>
          <a:latin typeface="Times" pitchFamily="-107" charset="0"/>
        </a:defRPr>
      </a:lvl8pPr>
      <a:lvl9pPr marL="1828800" algn="ctr" rtl="0" eaLnBrk="1" fontAlgn="base" hangingPunct="1">
        <a:spcBef>
          <a:spcPct val="0"/>
        </a:spcBef>
        <a:spcAft>
          <a:spcPct val="0"/>
        </a:spcAft>
        <a:defRPr sz="4400">
          <a:solidFill>
            <a:schemeClr val="tx2"/>
          </a:solidFill>
          <a:latin typeface="Times" pitchFamily="-107"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ＭＳ Ｐゴシック" pitchFamily="-65" charset="-128"/>
          <a:cs typeface="ＭＳ Ｐゴシック" pitchFamily="-65" charset="-128"/>
        </a:defRPr>
      </a:lvl1pPr>
      <a:lvl2pPr marL="742950" indent="-285750" algn="l" rtl="0" eaLnBrk="1" fontAlgn="base" hangingPunct="1">
        <a:spcBef>
          <a:spcPct val="20000"/>
        </a:spcBef>
        <a:spcAft>
          <a:spcPct val="0"/>
        </a:spcAft>
        <a:buChar char="–"/>
        <a:defRPr sz="2800">
          <a:solidFill>
            <a:schemeClr val="tx1"/>
          </a:solidFill>
          <a:latin typeface="+mn-lt"/>
          <a:ea typeface="ＭＳ Ｐゴシック" pitchFamily="-107" charset="-128"/>
        </a:defRPr>
      </a:lvl2pPr>
      <a:lvl3pPr marL="1143000" indent="-228600" algn="l" rtl="0" eaLnBrk="1" fontAlgn="base" hangingPunct="1">
        <a:spcBef>
          <a:spcPct val="20000"/>
        </a:spcBef>
        <a:spcAft>
          <a:spcPct val="0"/>
        </a:spcAft>
        <a:buChar char="•"/>
        <a:defRPr sz="2400">
          <a:solidFill>
            <a:schemeClr val="tx1"/>
          </a:solidFill>
          <a:latin typeface="+mn-lt"/>
          <a:ea typeface="ＭＳ Ｐゴシック" pitchFamily="-107" charset="-128"/>
        </a:defRPr>
      </a:lvl3pPr>
      <a:lvl4pPr marL="16002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5pPr>
      <a:lvl6pPr marL="25146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6pPr>
      <a:lvl7pPr marL="29718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7pPr>
      <a:lvl8pPr marL="34290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8pPr>
      <a:lvl9pPr marL="3886200" indent="-228600" algn="l" rtl="0" eaLnBrk="1" fontAlgn="base" hangingPunct="1">
        <a:spcBef>
          <a:spcPct val="20000"/>
        </a:spcBef>
        <a:spcAft>
          <a:spcPct val="0"/>
        </a:spcAft>
        <a:buChar char="»"/>
        <a:defRPr sz="2000">
          <a:solidFill>
            <a:schemeClr val="tx1"/>
          </a:solidFill>
          <a:latin typeface="+mn-lt"/>
          <a:ea typeface="ＭＳ Ｐゴシック" pitchFamily="-107"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tar.nesdis.noaa.gov/GOES/fulldisk.php?sat=G18" TargetMode="External"/><Relationship Id="rId2" Type="http://schemas.openxmlformats.org/officeDocument/2006/relationships/hyperlink" Target="https://www.star.nesdis.noaa.gov/GOES/index.php" TargetMode="Externa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2" Type="http://schemas.openxmlformats.org/officeDocument/2006/relationships/hyperlink" Target="https://www.star.nesdis.noaa.gov/GOES/index.php"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image" Target="../media/image45.gif"/><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0.xml"/><Relationship Id="rId4" Type="http://schemas.openxmlformats.org/officeDocument/2006/relationships/image" Target="../media/image45.gif"/></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70.xml.rels><?xml version="1.0" encoding="UTF-8" standalone="yes"?>
<Relationships xmlns="http://schemas.openxmlformats.org/package/2006/relationships"><Relationship Id="rId2" Type="http://schemas.openxmlformats.org/officeDocument/2006/relationships/image" Target="../media/image61.gi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7.tif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8.gif"/><Relationship Id="rId1" Type="http://schemas.openxmlformats.org/officeDocument/2006/relationships/slideLayout" Target="../slideLayouts/slideLayout10.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0.xml"/></Relationships>
</file>

<file path=ppt/slides/_rels/slide81.xml.rels><?xml version="1.0" encoding="UTF-8" standalone="yes"?>
<Relationships xmlns="http://schemas.openxmlformats.org/package/2006/relationships"><Relationship Id="rId2" Type="http://schemas.openxmlformats.org/officeDocument/2006/relationships/image" Target="../media/image70.tif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87.tif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90.gif"/><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92.gi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96.gif"/><Relationship Id="rId2" Type="http://schemas.openxmlformats.org/officeDocument/2006/relationships/image" Target="../media/image95.jp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hyperlink" Target="http://www.cloudappreciationsociety.org/gallery/index.php?showimage=75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0.jpeg"/></Relationships>
</file>

<file path=ppt/slides/_rels/slide110.xml.rels><?xml version="1.0" encoding="UTF-8" standalone="yes"?>
<Relationships xmlns="http://schemas.openxmlformats.org/package/2006/relationships"><Relationship Id="rId2" Type="http://schemas.openxmlformats.org/officeDocument/2006/relationships/image" Target="../media/image101.jp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5.wdp"/></Relationships>
</file>

<file path=ppt/slides/_rels/slide112.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106.gi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7.wdp"/></Relationships>
</file>

<file path=ppt/slides/_rels/slide12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20.tiff"/><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gif"/><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jp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hyperlink" Target="https://www.meted.ucar.edu/asmet/asmet10/print.php" TargetMode="External"/><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jp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45.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51.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1.xml"/></Relationships>
</file>

<file path=ppt/slides/_rels/slide165.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156.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hyperlink" Target="https://a.atmos.washington.edu/~ovens/wxloop.cgi?sat_500_full+/4d/" TargetMode="External"/><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image" Target="../media/image170.gif"/><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2" Type="http://schemas.openxmlformats.org/officeDocument/2006/relationships/image" Target="../media/image171.gif"/><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hyperlink" Target="https://www.star.nesdis.noaa.gov/goes/" TargetMode="External"/><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hyperlink" Target="https://a.atmos.washington.edu/data/" TargetMode="External"/><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hyperlink" Target="https://a.atmos.washington.edu/~ovens/loops/" TargetMode="External"/><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hyperlink" Target="https://worldview.earthdata.nasa.gov/" TargetMode="External"/><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937777A0-B18D-C24D-AEE3-2B6C78295CDB}"/>
              </a:ext>
            </a:extLst>
          </p:cNvPr>
          <p:cNvSpPr>
            <a:spLocks noGrp="1" noChangeArrowheads="1"/>
          </p:cNvSpPr>
          <p:nvPr>
            <p:ph type="ctrTitle"/>
          </p:nvPr>
        </p:nvSpPr>
        <p:spPr>
          <a:xfrm>
            <a:off x="685800" y="762000"/>
            <a:ext cx="7772400" cy="1470025"/>
          </a:xfrm>
        </p:spPr>
        <p:txBody>
          <a:bodyPr/>
          <a:lstStyle/>
          <a:p>
            <a:r>
              <a:rPr lang="en-US" altLang="en-US" b="1">
                <a:solidFill>
                  <a:schemeClr val="accent2"/>
                </a:solidFill>
                <a:ea typeface="ＭＳ Ｐゴシック" panose="020B0600070205080204" pitchFamily="34" charset="-128"/>
              </a:rPr>
              <a:t>Weather Satellites</a:t>
            </a:r>
          </a:p>
        </p:txBody>
      </p:sp>
      <p:sp>
        <p:nvSpPr>
          <p:cNvPr id="16386" name="Subtitle 2">
            <a:extLst>
              <a:ext uri="{FF2B5EF4-FFF2-40B4-BE49-F238E27FC236}">
                <a16:creationId xmlns:a16="http://schemas.microsoft.com/office/drawing/2014/main" id="{EA88DCFF-E483-BD40-9D1D-4AA850B187E1}"/>
              </a:ext>
            </a:extLst>
          </p:cNvPr>
          <p:cNvSpPr>
            <a:spLocks noGrp="1" noChangeArrowheads="1"/>
          </p:cNvSpPr>
          <p:nvPr>
            <p:ph type="subTitle" idx="1"/>
          </p:nvPr>
        </p:nvSpPr>
        <p:spPr>
          <a:xfrm>
            <a:off x="1447800" y="2552700"/>
            <a:ext cx="6400800" cy="1752600"/>
          </a:xfrm>
        </p:spPr>
        <p:txBody>
          <a:bodyPr/>
          <a:lstStyle/>
          <a:p>
            <a:r>
              <a:rPr lang="en-US" altLang="en-US" b="1" dirty="0">
                <a:ea typeface="ＭＳ Ｐゴシック" panose="020B0600070205080204" pitchFamily="34" charset="-128"/>
              </a:rPr>
              <a:t>ATMS 370</a:t>
            </a:r>
          </a:p>
          <a:p>
            <a:r>
              <a:rPr lang="en-US" altLang="en-US" b="1" dirty="0">
                <a:ea typeface="ＭＳ Ｐゴシック" panose="020B0600070205080204" pitchFamily="34" charset="-128"/>
              </a:rPr>
              <a:t>Winter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A01F79FE-B3C5-4B4C-93AE-9BDFB316184F}"/>
              </a:ext>
            </a:extLst>
          </p:cNvPr>
          <p:cNvSpPr>
            <a:spLocks noGrp="1" noChangeArrowheads="1"/>
          </p:cNvSpPr>
          <p:nvPr>
            <p:ph type="title"/>
          </p:nvPr>
        </p:nvSpPr>
        <p:spPr>
          <a:xfrm>
            <a:off x="609600" y="152400"/>
            <a:ext cx="7772400" cy="1143000"/>
          </a:xfrm>
        </p:spPr>
        <p:txBody>
          <a:bodyPr/>
          <a:lstStyle/>
          <a:p>
            <a:r>
              <a:rPr lang="en-US" altLang="en-US" b="1">
                <a:ea typeface="ＭＳ Ｐゴシック" panose="020B0600070205080204" pitchFamily="34" charset="-128"/>
              </a:rPr>
              <a:t>Weather Satellites</a:t>
            </a:r>
          </a:p>
        </p:txBody>
      </p:sp>
      <p:sp>
        <p:nvSpPr>
          <p:cNvPr id="17410" name="Content Placeholder 2">
            <a:extLst>
              <a:ext uri="{FF2B5EF4-FFF2-40B4-BE49-F238E27FC236}">
                <a16:creationId xmlns:a16="http://schemas.microsoft.com/office/drawing/2014/main" id="{DFC1C483-1B05-E04B-A143-275533637F48}"/>
              </a:ext>
            </a:extLst>
          </p:cNvPr>
          <p:cNvSpPr>
            <a:spLocks noGrp="1" noChangeArrowheads="1"/>
          </p:cNvSpPr>
          <p:nvPr>
            <p:ph idx="1"/>
          </p:nvPr>
        </p:nvSpPr>
        <p:spPr>
          <a:xfrm>
            <a:off x="457200" y="1279989"/>
            <a:ext cx="4876800" cy="4114800"/>
          </a:xfrm>
        </p:spPr>
        <p:txBody>
          <a:bodyPr/>
          <a:lstStyle/>
          <a:p>
            <a:r>
              <a:rPr lang="en-US" altLang="en-US" dirty="0">
                <a:ea typeface="ＭＳ Ｐゴシック" panose="020B0600070205080204" pitchFamily="34" charset="-128"/>
              </a:rPr>
              <a:t>Provides a view of the earth’s atmosphere</a:t>
            </a:r>
          </a:p>
          <a:p>
            <a:r>
              <a:rPr lang="en-US" altLang="en-US" dirty="0">
                <a:ea typeface="ＭＳ Ｐゴシック" panose="020B0600070205080204" pitchFamily="34" charset="-128"/>
              </a:rPr>
              <a:t>Have radically improved weather prediction</a:t>
            </a:r>
          </a:p>
          <a:p>
            <a:r>
              <a:rPr lang="en-US" altLang="en-US" dirty="0">
                <a:ea typeface="ＭＳ Ｐゴシック" panose="020B0600070205080204" pitchFamily="34" charset="-128"/>
              </a:rPr>
              <a:t>Led to improved our understanding of weather systems</a:t>
            </a:r>
          </a:p>
          <a:p>
            <a:r>
              <a:rPr lang="en-US" altLang="en-US" b="1" dirty="0">
                <a:ea typeface="ＭＳ Ｐゴシック" panose="020B0600070205080204" pitchFamily="34" charset="-128"/>
              </a:rPr>
              <a:t>You will learn the basics of interpreting satellite imagery in this class</a:t>
            </a:r>
          </a:p>
        </p:txBody>
      </p:sp>
      <p:pic>
        <p:nvPicPr>
          <p:cNvPr id="17411" name="Picture 3">
            <a:extLst>
              <a:ext uri="{FF2B5EF4-FFF2-40B4-BE49-F238E27FC236}">
                <a16:creationId xmlns:a16="http://schemas.microsoft.com/office/drawing/2014/main" id="{9EC629B7-45AD-7440-BC3E-459671978FE1}"/>
              </a:ext>
            </a:extLst>
          </p:cNvPr>
          <p:cNvPicPr>
            <a:picLocks noChangeAspect="1"/>
          </p:cNvPicPr>
          <p:nvPr/>
        </p:nvPicPr>
        <p:blipFill>
          <a:blip r:embed="rId2">
            <a:extLst>
              <a:ext uri="{28A0092B-C50C-407E-A947-70E740481C1C}">
                <a14:useLocalDpi xmlns:a14="http://schemas.microsoft.com/office/drawing/2010/main" val="0"/>
              </a:ext>
            </a:extLst>
          </a:blip>
          <a:srcRect l="28865" r="13403"/>
          <a:stretch>
            <a:fillRect/>
          </a:stretch>
        </p:blipFill>
        <p:spPr bwMode="auto">
          <a:xfrm>
            <a:off x="5325438" y="1676400"/>
            <a:ext cx="3200400" cy="432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1EB8D086-8BA5-F14F-8D18-2D425D95F554}"/>
              </a:ext>
            </a:extLst>
          </p:cNvPr>
          <p:cNvSpPr>
            <a:spLocks noGrp="1" noChangeArrowheads="1"/>
          </p:cNvSpPr>
          <p:nvPr>
            <p:ph type="title"/>
          </p:nvPr>
        </p:nvSpPr>
        <p:spPr>
          <a:xfrm>
            <a:off x="609600" y="617538"/>
            <a:ext cx="7772400" cy="1143000"/>
          </a:xfrm>
        </p:spPr>
        <p:txBody>
          <a:bodyPr/>
          <a:lstStyle/>
          <a:p>
            <a:r>
              <a:rPr lang="en-US" altLang="en-US" b="1" dirty="0">
                <a:solidFill>
                  <a:schemeClr val="accent2"/>
                </a:solidFill>
                <a:ea typeface="ＭＳ Ｐゴシック" panose="020B0600070205080204" pitchFamily="34" charset="-128"/>
              </a:rPr>
              <a:t>Before Weather Satellites</a:t>
            </a:r>
          </a:p>
        </p:txBody>
      </p:sp>
      <p:sp>
        <p:nvSpPr>
          <p:cNvPr id="18434" name="Content Placeholder 2">
            <a:extLst>
              <a:ext uri="{FF2B5EF4-FFF2-40B4-BE49-F238E27FC236}">
                <a16:creationId xmlns:a16="http://schemas.microsoft.com/office/drawing/2014/main" id="{163104A9-2F8B-4F4C-9D98-1F49AEF0A176}"/>
              </a:ext>
            </a:extLst>
          </p:cNvPr>
          <p:cNvSpPr>
            <a:spLocks noGrp="1" noChangeArrowheads="1"/>
          </p:cNvSpPr>
          <p:nvPr>
            <p:ph idx="1"/>
          </p:nvPr>
        </p:nvSpPr>
        <p:spPr>
          <a:xfrm>
            <a:off x="838200" y="1760538"/>
            <a:ext cx="7772400" cy="4114800"/>
          </a:xfrm>
        </p:spPr>
        <p:txBody>
          <a:bodyPr/>
          <a:lstStyle/>
          <a:p>
            <a:pPr marL="0" indent="0">
              <a:buFontTx/>
              <a:buNone/>
            </a:pPr>
            <a:r>
              <a:rPr lang="en-US" altLang="en-US">
                <a:ea typeface="ＭＳ Ｐゴシック" panose="020B0600070205080204" pitchFamily="34" charset="-128"/>
              </a:rPr>
              <a:t>Storms could sneak up on our coastal locations</a:t>
            </a:r>
          </a:p>
        </p:txBody>
      </p:sp>
      <p:pic>
        <p:nvPicPr>
          <p:cNvPr id="18435" name="Picture 3">
            <a:extLst>
              <a:ext uri="{FF2B5EF4-FFF2-40B4-BE49-F238E27FC236}">
                <a16:creationId xmlns:a16="http://schemas.microsoft.com/office/drawing/2014/main" id="{0B4BC5D7-A7A7-9840-820E-D87003FDF73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2743200"/>
            <a:ext cx="3886200" cy="291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Box 4">
            <a:extLst>
              <a:ext uri="{FF2B5EF4-FFF2-40B4-BE49-F238E27FC236}">
                <a16:creationId xmlns:a16="http://schemas.microsoft.com/office/drawing/2014/main" id="{7D2DEA3D-75DA-2C49-A184-0B30E5C74C43}"/>
              </a:ext>
            </a:extLst>
          </p:cNvPr>
          <p:cNvSpPr txBox="1">
            <a:spLocks noChangeArrowheads="1"/>
          </p:cNvSpPr>
          <p:nvPr/>
        </p:nvSpPr>
        <p:spPr bwMode="auto">
          <a:xfrm>
            <a:off x="3962400" y="6019800"/>
            <a:ext cx="22429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b="1" dirty="0">
                <a:solidFill>
                  <a:schemeClr val="accent2"/>
                </a:solidFill>
              </a:rPr>
              <a:t>1938 Hurricane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925EC-FD49-1EA5-8667-3B2EA7EFC782}"/>
              </a:ext>
            </a:extLst>
          </p:cNvPr>
          <p:cNvSpPr>
            <a:spLocks noGrp="1"/>
          </p:cNvSpPr>
          <p:nvPr>
            <p:ph type="title"/>
          </p:nvPr>
        </p:nvSpPr>
        <p:spPr/>
        <p:txBody>
          <a:bodyPr/>
          <a:lstStyle/>
          <a:p>
            <a:r>
              <a:rPr lang="en-US" b="1" dirty="0">
                <a:solidFill>
                  <a:schemeClr val="accent2"/>
                </a:solidFill>
              </a:rPr>
              <a:t>Most of world was a weather data void</a:t>
            </a:r>
          </a:p>
        </p:txBody>
      </p:sp>
      <p:pic>
        <p:nvPicPr>
          <p:cNvPr id="5" name="Content Placeholder 4" descr="A map of the world with red dots&#10;&#10;Description automatically generated">
            <a:extLst>
              <a:ext uri="{FF2B5EF4-FFF2-40B4-BE49-F238E27FC236}">
                <a16:creationId xmlns:a16="http://schemas.microsoft.com/office/drawing/2014/main" id="{D4B00044-3EA4-0CAE-E1F3-1A78982945C0}"/>
              </a:ext>
            </a:extLst>
          </p:cNvPr>
          <p:cNvPicPr>
            <a:picLocks noGrp="1" noChangeAspect="1"/>
          </p:cNvPicPr>
          <p:nvPr>
            <p:ph idx="1"/>
          </p:nvPr>
        </p:nvPicPr>
        <p:blipFill>
          <a:blip r:embed="rId2"/>
          <a:stretch>
            <a:fillRect/>
          </a:stretch>
        </p:blipFill>
        <p:spPr>
          <a:xfrm>
            <a:off x="914400" y="2128299"/>
            <a:ext cx="6958173" cy="4114800"/>
          </a:xfrm>
        </p:spPr>
      </p:pic>
    </p:spTree>
    <p:extLst>
      <p:ext uri="{BB962C8B-B14F-4D97-AF65-F5344CB8AC3E}">
        <p14:creationId xmlns:p14="http://schemas.microsoft.com/office/powerpoint/2010/main" val="1074453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2" descr="&#9;p202a.jpg                                                      001C16A5&#10;Cliff Disk                     BB5EA40C:">
            <a:extLst>
              <a:ext uri="{FF2B5EF4-FFF2-40B4-BE49-F238E27FC236}">
                <a16:creationId xmlns:a16="http://schemas.microsoft.com/office/drawing/2014/main" id="{8E1E25AE-4714-9047-B57D-32E3F29F80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505200"/>
            <a:ext cx="2984500"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8" name="Picture 3" descr="&#10;SP35G2.jpg                                                     001C16A5&#10;Cliff Disk                     BB5EA40C:">
            <a:extLst>
              <a:ext uri="{FF2B5EF4-FFF2-40B4-BE49-F238E27FC236}">
                <a16:creationId xmlns:a16="http://schemas.microsoft.com/office/drawing/2014/main" id="{C071848C-29E4-6B4A-ADEB-927A4331AF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457200"/>
            <a:ext cx="5487988" cy="385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 Box 4">
            <a:extLst>
              <a:ext uri="{FF2B5EF4-FFF2-40B4-BE49-F238E27FC236}">
                <a16:creationId xmlns:a16="http://schemas.microsoft.com/office/drawing/2014/main" id="{9A71CE67-C2EB-8B43-89BC-AFEE53D9B29E}"/>
              </a:ext>
            </a:extLst>
          </p:cNvPr>
          <p:cNvSpPr txBox="1">
            <a:spLocks noChangeArrowheads="1"/>
          </p:cNvSpPr>
          <p:nvPr/>
        </p:nvSpPr>
        <p:spPr bwMode="auto">
          <a:xfrm>
            <a:off x="3886200" y="4648200"/>
            <a:ext cx="474027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a:t>TIROS-1:  The First Weather Satellite</a:t>
            </a:r>
          </a:p>
          <a:p>
            <a:pPr>
              <a:spcBef>
                <a:spcPct val="0"/>
              </a:spcBef>
              <a:buFontTx/>
              <a:buNone/>
            </a:pPr>
            <a:r>
              <a:rPr lang="en-US" altLang="en-US"/>
              <a:t>1960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descr="TIROS_I_image_Spac0102-repairsmall.jpg">
            <a:extLst>
              <a:ext uri="{FF2B5EF4-FFF2-40B4-BE49-F238E27FC236}">
                <a16:creationId xmlns:a16="http://schemas.microsoft.com/office/drawing/2014/main" id="{A500C6E9-D2C5-EB4E-ACD4-7288C50ACA3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385763"/>
            <a:ext cx="6705600" cy="582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6C32F372-1D59-884C-AD19-409EA62BF6A0}"/>
              </a:ext>
            </a:extLst>
          </p:cNvPr>
          <p:cNvSpPr>
            <a:spLocks noGrp="1" noChangeArrowheads="1"/>
          </p:cNvSpPr>
          <p:nvPr>
            <p:ph type="ctrTitle"/>
          </p:nvPr>
        </p:nvSpPr>
        <p:spPr>
          <a:xfrm>
            <a:off x="685800" y="1752600"/>
            <a:ext cx="7772400" cy="1470025"/>
          </a:xfrm>
        </p:spPr>
        <p:txBody>
          <a:bodyPr/>
          <a:lstStyle/>
          <a:p>
            <a:r>
              <a:rPr lang="en-US" altLang="en-US" b="1">
                <a:solidFill>
                  <a:schemeClr val="accent2"/>
                </a:solidFill>
                <a:ea typeface="ＭＳ Ｐゴシック" panose="020B0600070205080204" pitchFamily="34" charset="-128"/>
              </a:rPr>
              <a:t>Two Major Types of Weather Satellites (Different Orbits)</a:t>
            </a:r>
          </a:p>
        </p:txBody>
      </p:sp>
      <p:sp>
        <p:nvSpPr>
          <p:cNvPr id="21506" name="Subtitle 2">
            <a:extLst>
              <a:ext uri="{FF2B5EF4-FFF2-40B4-BE49-F238E27FC236}">
                <a16:creationId xmlns:a16="http://schemas.microsoft.com/office/drawing/2014/main" id="{71DFB7CF-C127-1B4F-83FF-DEB730A9EC42}"/>
              </a:ext>
            </a:extLst>
          </p:cNvPr>
          <p:cNvSpPr>
            <a:spLocks noGrp="1" noChangeArrowheads="1"/>
          </p:cNvSpPr>
          <p:nvPr>
            <p:ph type="subTitle" idx="1"/>
          </p:nvPr>
        </p:nvSpPr>
        <p:spPr>
          <a:xfrm>
            <a:off x="1371600" y="3635376"/>
            <a:ext cx="6400800" cy="1752600"/>
          </a:xfrm>
        </p:spPr>
        <p:txBody>
          <a:bodyPr/>
          <a:lstStyle/>
          <a:p>
            <a:pPr marL="514350" indent="-514350">
              <a:buFont typeface="Times" pitchFamily="2" charset="0"/>
              <a:buAutoNum type="arabicPeriod"/>
            </a:pPr>
            <a:r>
              <a:rPr lang="en-US" altLang="en-US" dirty="0">
                <a:ea typeface="ＭＳ Ｐゴシック" panose="020B0600070205080204" pitchFamily="34" charset="-128"/>
              </a:rPr>
              <a:t>Geostationary</a:t>
            </a:r>
          </a:p>
          <a:p>
            <a:pPr marL="514350" indent="-514350">
              <a:buFont typeface="Times" pitchFamily="2" charset="0"/>
              <a:buAutoNum type="arabicPeriod"/>
            </a:pPr>
            <a:r>
              <a:rPr lang="en-US" altLang="en-US" dirty="0">
                <a:ea typeface="ＭＳ Ｐゴシック" panose="020B0600070205080204" pitchFamily="34" charset="-128"/>
              </a:rPr>
              <a:t>Polar-Orbiting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0E5F82C-01F6-F044-9573-86EE8A63C23A}"/>
              </a:ext>
            </a:extLst>
          </p:cNvPr>
          <p:cNvSpPr>
            <a:spLocks noGrp="1" noChangeArrowheads="1"/>
          </p:cNvSpPr>
          <p:nvPr>
            <p:ph type="title"/>
          </p:nvPr>
        </p:nvSpPr>
        <p:spPr>
          <a:xfrm>
            <a:off x="685800" y="609600"/>
            <a:ext cx="3581400" cy="1143000"/>
          </a:xfrm>
        </p:spPr>
        <p:txBody>
          <a:bodyPr/>
          <a:lstStyle/>
          <a:p>
            <a:pPr>
              <a:defRPr/>
            </a:pPr>
            <a:r>
              <a:rPr lang="en-US" altLang="en-US" b="1" i="1" u="sng">
                <a:effectLst>
                  <a:outerShdw blurRad="38100" dist="38100" dir="2700000" algn="tl">
                    <a:srgbClr val="C0C0C0"/>
                  </a:outerShdw>
                </a:effectLst>
                <a:ea typeface="ＭＳ Ｐゴシック" charset="-128"/>
              </a:rPr>
              <a:t>Geostationary Orbit</a:t>
            </a:r>
            <a:endParaRPr lang="en-US" altLang="en-US">
              <a:ea typeface="ＭＳ Ｐゴシック" charset="-128"/>
            </a:endParaRPr>
          </a:p>
        </p:txBody>
      </p:sp>
      <p:pic>
        <p:nvPicPr>
          <p:cNvPr id="22530" name="Picture 4" descr="D:\modules\sat_basics\images\geo_orbit.jpg">
            <a:extLst>
              <a:ext uri="{FF2B5EF4-FFF2-40B4-BE49-F238E27FC236}">
                <a16:creationId xmlns:a16="http://schemas.microsoft.com/office/drawing/2014/main" id="{AC6F6C92-E924-2648-B1F6-87B439D0D4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5500" y="0"/>
            <a:ext cx="4508500" cy="2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3" descr="C:\data\0629.jpg">
            <a:extLst>
              <a:ext uri="{FF2B5EF4-FFF2-40B4-BE49-F238E27FC236}">
                <a16:creationId xmlns:a16="http://schemas.microsoft.com/office/drawing/2014/main" id="{FBCE8D06-545C-6043-9428-BC9CA78019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459038"/>
            <a:ext cx="88392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5">
            <a:extLst>
              <a:ext uri="{FF2B5EF4-FFF2-40B4-BE49-F238E27FC236}">
                <a16:creationId xmlns:a16="http://schemas.microsoft.com/office/drawing/2014/main" id="{25EA79C5-22BA-3C4A-BD47-794C4DE294F0}"/>
              </a:ext>
            </a:extLst>
          </p:cNvPr>
          <p:cNvSpPr>
            <a:spLocks noGrp="1" noChangeArrowheads="1"/>
          </p:cNvSpPr>
          <p:nvPr>
            <p:ph type="title"/>
          </p:nvPr>
        </p:nvSpPr>
        <p:spPr>
          <a:xfrm>
            <a:off x="685800" y="609600"/>
            <a:ext cx="8229600" cy="1143000"/>
          </a:xfrm>
        </p:spPr>
        <p:txBody>
          <a:bodyPr/>
          <a:lstStyle/>
          <a:p>
            <a:r>
              <a:rPr lang="en-US" altLang="en-US" b="1" dirty="0">
                <a:solidFill>
                  <a:schemeClr val="accent2"/>
                </a:solidFill>
                <a:ea typeface="ＭＳ Ｐゴシック" panose="020B0600070205080204" pitchFamily="34" charset="-128"/>
              </a:rPr>
              <a:t>Geostationary Weather Satellites</a:t>
            </a:r>
          </a:p>
        </p:txBody>
      </p:sp>
      <p:sp>
        <p:nvSpPr>
          <p:cNvPr id="23554" name="Content Placeholder 6">
            <a:extLst>
              <a:ext uri="{FF2B5EF4-FFF2-40B4-BE49-F238E27FC236}">
                <a16:creationId xmlns:a16="http://schemas.microsoft.com/office/drawing/2014/main" id="{FEDF7954-28D9-854B-9618-500F22A92E7A}"/>
              </a:ext>
            </a:extLst>
          </p:cNvPr>
          <p:cNvSpPr>
            <a:spLocks noGrp="1" noChangeArrowheads="1"/>
          </p:cNvSpPr>
          <p:nvPr>
            <p:ph idx="1"/>
          </p:nvPr>
        </p:nvSpPr>
        <p:spPr/>
        <p:txBody>
          <a:bodyPr/>
          <a:lstStyle/>
          <a:p>
            <a:r>
              <a:rPr lang="en-US" altLang="en-US" dirty="0">
                <a:ea typeface="ＭＳ Ｐゴシック" panose="020B0600070205080204" pitchFamily="34" charset="-128"/>
              </a:rPr>
              <a:t>Orbit ~</a:t>
            </a:r>
            <a:r>
              <a:rPr lang="en-US" altLang="en-US" b="1" dirty="0">
                <a:ea typeface="ＭＳ Ｐゴシック" panose="020B0600070205080204" pitchFamily="34" charset="-128"/>
              </a:rPr>
              <a:t>36,000 km </a:t>
            </a:r>
            <a:r>
              <a:rPr lang="en-US" altLang="en-US" dirty="0">
                <a:ea typeface="ＭＳ Ｐゴシック" panose="020B0600070205080204" pitchFamily="34" charset="-128"/>
              </a:rPr>
              <a:t>above the equator</a:t>
            </a:r>
          </a:p>
          <a:p>
            <a:r>
              <a:rPr lang="en-US" altLang="en-US" dirty="0">
                <a:ea typeface="ＭＳ Ｐゴシック" panose="020B0600070205080204" pitchFamily="34" charset="-128"/>
              </a:rPr>
              <a:t>Revolves with the earth</a:t>
            </a:r>
          </a:p>
          <a:p>
            <a:r>
              <a:rPr lang="en-US" altLang="en-US" dirty="0">
                <a:ea typeface="ＭＳ Ｐゴシック" panose="020B0600070205080204" pitchFamily="34" charset="-128"/>
              </a:rPr>
              <a:t>Over the same location throughout the day.</a:t>
            </a:r>
          </a:p>
          <a:p>
            <a:r>
              <a:rPr lang="en-US" altLang="en-US" dirty="0">
                <a:ea typeface="ＭＳ Ｐゴシック" panose="020B0600070205080204" pitchFamily="34" charset="-128"/>
              </a:rPr>
              <a:t>Doesn’t view the polar regions well.</a:t>
            </a:r>
          </a:p>
          <a:p>
            <a:r>
              <a:rPr lang="en-US" altLang="en-US" dirty="0">
                <a:ea typeface="ＭＳ Ｐゴシック" panose="020B0600070205080204" pitchFamily="34" charset="-128"/>
              </a:rPr>
              <a:t>What you generally view in the media.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2" descr="goessat.jpg                                                    001C16A5&#10;Cliff Disk                     BB5EA40C:">
            <a:extLst>
              <a:ext uri="{FF2B5EF4-FFF2-40B4-BE49-F238E27FC236}">
                <a16:creationId xmlns:a16="http://schemas.microsoft.com/office/drawing/2014/main" id="{F7E3FD22-6607-904B-B672-6A42BD6FD1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163" y="1476375"/>
            <a:ext cx="5526087" cy="390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8" name="Text Box 3">
            <a:extLst>
              <a:ext uri="{FF2B5EF4-FFF2-40B4-BE49-F238E27FC236}">
                <a16:creationId xmlns:a16="http://schemas.microsoft.com/office/drawing/2014/main" id="{1734FF64-8B93-3542-8F38-5AC1784E367C}"/>
              </a:ext>
            </a:extLst>
          </p:cNvPr>
          <p:cNvSpPr txBox="1">
            <a:spLocks noChangeArrowheads="1"/>
          </p:cNvSpPr>
          <p:nvPr/>
        </p:nvSpPr>
        <p:spPr bwMode="auto">
          <a:xfrm>
            <a:off x="2727325" y="5699125"/>
            <a:ext cx="33678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b="1" dirty="0"/>
              <a:t>GOES Weather Satellite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3" descr="&#10;goes-l.jpg                                                     001C16A5&#10;Cliff Disk                     BB5EA40C:">
            <a:extLst>
              <a:ext uri="{FF2B5EF4-FFF2-40B4-BE49-F238E27FC236}">
                <a16:creationId xmlns:a16="http://schemas.microsoft.com/office/drawing/2014/main" id="{D128198D-F20E-6544-B18A-98E60515D7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9413" y="1778000"/>
            <a:ext cx="5843587"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Box 2">
            <a:extLst>
              <a:ext uri="{FF2B5EF4-FFF2-40B4-BE49-F238E27FC236}">
                <a16:creationId xmlns:a16="http://schemas.microsoft.com/office/drawing/2014/main" id="{D67D4642-9D37-6443-BDF1-646E5182B66D}"/>
              </a:ext>
            </a:extLst>
          </p:cNvPr>
          <p:cNvSpPr txBox="1">
            <a:spLocks noChangeArrowheads="1"/>
          </p:cNvSpPr>
          <p:nvPr/>
        </p:nvSpPr>
        <p:spPr bwMode="auto">
          <a:xfrm>
            <a:off x="2895600" y="5562600"/>
            <a:ext cx="50292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b="1" dirty="0">
                <a:solidFill>
                  <a:schemeClr val="accent2"/>
                </a:solidFill>
              </a:rPr>
              <a:t>GOES Weather Satellite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59FCED1-5A86-344D-9700-CCB1A01F6555}"/>
              </a:ext>
            </a:extLst>
          </p:cNvPr>
          <p:cNvSpPr>
            <a:spLocks noGrp="1" noChangeArrowheads="1"/>
          </p:cNvSpPr>
          <p:nvPr>
            <p:ph type="title"/>
          </p:nvPr>
        </p:nvSpPr>
        <p:spPr/>
        <p:txBody>
          <a:bodyPr/>
          <a:lstStyle/>
          <a:p>
            <a:r>
              <a:rPr lang="en-US" altLang="en-US" b="1">
                <a:solidFill>
                  <a:schemeClr val="accent2"/>
                </a:solidFill>
                <a:ea typeface="ＭＳ Ｐゴシック" panose="020B0600070205080204" pitchFamily="34" charset="-128"/>
              </a:rPr>
              <a:t>5 Operational GOES satellites</a:t>
            </a:r>
          </a:p>
        </p:txBody>
      </p:sp>
      <p:pic>
        <p:nvPicPr>
          <p:cNvPr id="26626" name="Content Placeholder 3">
            <a:extLst>
              <a:ext uri="{FF2B5EF4-FFF2-40B4-BE49-F238E27FC236}">
                <a16:creationId xmlns:a16="http://schemas.microsoft.com/office/drawing/2014/main" id="{C3461F58-3D7A-4A43-B6CE-0DFE703C140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980" b="14035"/>
          <a:stretch/>
        </p:blipFill>
        <p:spPr>
          <a:xfrm>
            <a:off x="568325" y="1828800"/>
            <a:ext cx="8007349" cy="396240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false_colour.jpg">
            <a:extLst>
              <a:ext uri="{FF2B5EF4-FFF2-40B4-BE49-F238E27FC236}">
                <a16:creationId xmlns:a16="http://schemas.microsoft.com/office/drawing/2014/main" id="{F6D9D193-AF0E-F14B-94DC-88EC054EF8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32000" y="889000"/>
            <a:ext cx="5080000" cy="50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extBox 1">
            <a:extLst>
              <a:ext uri="{FF2B5EF4-FFF2-40B4-BE49-F238E27FC236}">
                <a16:creationId xmlns:a16="http://schemas.microsoft.com/office/drawing/2014/main" id="{A011B1C1-7070-9547-A6AB-69C201EDC9AD}"/>
              </a:ext>
            </a:extLst>
          </p:cNvPr>
          <p:cNvSpPr txBox="1">
            <a:spLocks noChangeArrowheads="1"/>
          </p:cNvSpPr>
          <p:nvPr/>
        </p:nvSpPr>
        <p:spPr bwMode="auto">
          <a:xfrm>
            <a:off x="1600200" y="6096000"/>
            <a:ext cx="63049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dirty="0"/>
              <a:t>Geostationary satellites see the whole hemisphere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2">
            <a:extLst>
              <a:ext uri="{FF2B5EF4-FFF2-40B4-BE49-F238E27FC236}">
                <a16:creationId xmlns:a16="http://schemas.microsoft.com/office/drawing/2014/main" id="{57523E96-ADCA-F541-8166-81E6225B35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000" y="1206500"/>
            <a:ext cx="8128000" cy="444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4" name="TextBox 1">
            <a:extLst>
              <a:ext uri="{FF2B5EF4-FFF2-40B4-BE49-F238E27FC236}">
                <a16:creationId xmlns:a16="http://schemas.microsoft.com/office/drawing/2014/main" id="{9F6BEBD0-1436-734D-BA12-95BC489E1729}"/>
              </a:ext>
            </a:extLst>
          </p:cNvPr>
          <p:cNvSpPr txBox="1">
            <a:spLocks noChangeArrowheads="1"/>
          </p:cNvSpPr>
          <p:nvPr/>
        </p:nvSpPr>
        <p:spPr bwMode="auto">
          <a:xfrm>
            <a:off x="795339" y="5791200"/>
            <a:ext cx="69008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b="1" dirty="0"/>
              <a:t>Putting them together, one can monitor the entire planet outside the poles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ED458F4-0FC2-B64F-916A-AC661411A4A5}"/>
              </a:ext>
            </a:extLst>
          </p:cNvPr>
          <p:cNvSpPr>
            <a:spLocks noGrp="1" noChangeArrowheads="1"/>
          </p:cNvSpPr>
          <p:nvPr>
            <p:ph type="title"/>
          </p:nvPr>
        </p:nvSpPr>
        <p:spPr>
          <a:xfrm>
            <a:off x="1676400" y="228600"/>
            <a:ext cx="6096000" cy="1143000"/>
          </a:xfrm>
        </p:spPr>
        <p:txBody>
          <a:bodyPr/>
          <a:lstStyle/>
          <a:p>
            <a:pPr>
              <a:defRPr/>
            </a:pPr>
            <a:r>
              <a:rPr lang="en-US" altLang="en-US" b="1" dirty="0">
                <a:solidFill>
                  <a:schemeClr val="accent2"/>
                </a:solidFill>
                <a:effectLst>
                  <a:outerShdw blurRad="38100" dist="38100" dir="2700000" algn="tl">
                    <a:srgbClr val="C0C0C0"/>
                  </a:outerShdw>
                </a:effectLst>
                <a:ea typeface="ＭＳ Ｐゴシック" charset="-128"/>
              </a:rPr>
              <a:t>Polar Orbiting Satellites</a:t>
            </a:r>
            <a:endParaRPr lang="en-US" altLang="en-US" dirty="0">
              <a:solidFill>
                <a:schemeClr val="accent2"/>
              </a:solidFill>
              <a:ea typeface="ＭＳ Ｐゴシック" charset="-128"/>
            </a:endParaRPr>
          </a:p>
        </p:txBody>
      </p:sp>
      <p:pic>
        <p:nvPicPr>
          <p:cNvPr id="29698" name="Picture 3" descr="C:\data\0630.jpg">
            <a:extLst>
              <a:ext uri="{FF2B5EF4-FFF2-40B4-BE49-F238E27FC236}">
                <a16:creationId xmlns:a16="http://schemas.microsoft.com/office/drawing/2014/main" id="{0F35E454-1215-EA40-8A40-CCD74AE56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3" y="1371600"/>
            <a:ext cx="6553200" cy="337343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9699" name="Picture 4" descr="D:\modules\sat_basics\images\polar_orbit.jpg">
            <a:extLst>
              <a:ext uri="{FF2B5EF4-FFF2-40B4-BE49-F238E27FC236}">
                <a16:creationId xmlns:a16="http://schemas.microsoft.com/office/drawing/2014/main" id="{708C9F9F-B0A3-3544-A840-75E9F86AB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3800" y="1358900"/>
            <a:ext cx="2854325" cy="3352800"/>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0" name="TextBox 1">
            <a:extLst>
              <a:ext uri="{FF2B5EF4-FFF2-40B4-BE49-F238E27FC236}">
                <a16:creationId xmlns:a16="http://schemas.microsoft.com/office/drawing/2014/main" id="{C110B2BE-2DAD-6D46-BEDF-1385F3336EEE}"/>
              </a:ext>
            </a:extLst>
          </p:cNvPr>
          <p:cNvSpPr txBox="1">
            <a:spLocks noChangeArrowheads="1"/>
          </p:cNvSpPr>
          <p:nvPr/>
        </p:nvSpPr>
        <p:spPr bwMode="auto">
          <a:xfrm>
            <a:off x="2057400" y="4768850"/>
            <a:ext cx="5586413"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pPr>
            <a:r>
              <a:rPr lang="en-US" altLang="en-US" sz="2400" dirty="0"/>
              <a:t>Orbit about 800-900 km above the earth</a:t>
            </a:r>
          </a:p>
          <a:p>
            <a:pPr>
              <a:spcBef>
                <a:spcPct val="0"/>
              </a:spcBef>
            </a:pPr>
            <a:r>
              <a:rPr lang="en-US" altLang="en-US" sz="2400" dirty="0"/>
              <a:t>Earth rotates underneath</a:t>
            </a:r>
          </a:p>
          <a:p>
            <a:pPr>
              <a:spcBef>
                <a:spcPct val="0"/>
              </a:spcBef>
            </a:pPr>
            <a:r>
              <a:rPr lang="en-US" altLang="en-US" sz="2400" dirty="0"/>
              <a:t>Only views swaths of earth’s surface</a:t>
            </a:r>
          </a:p>
          <a:p>
            <a:pPr>
              <a:spcBef>
                <a:spcPct val="0"/>
              </a:spcBef>
            </a:pPr>
            <a:r>
              <a:rPr lang="en-US" altLang="en-US" sz="2400" dirty="0"/>
              <a:t>Constantly changing view</a:t>
            </a:r>
          </a:p>
          <a:p>
            <a:pPr>
              <a:spcBef>
                <a:spcPct val="0"/>
              </a:spcBef>
            </a:pPr>
            <a:r>
              <a:rPr lang="en-US" altLang="en-US" sz="2400" dirty="0"/>
              <a:t>Provides polar coverage</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1" descr="polar_orbiter_rendition.jpg">
            <a:extLst>
              <a:ext uri="{FF2B5EF4-FFF2-40B4-BE49-F238E27FC236}">
                <a16:creationId xmlns:a16="http://schemas.microsoft.com/office/drawing/2014/main" id="{5F7CBCC0-8F48-DF42-9421-DED98E34EE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81000"/>
            <a:ext cx="8255000" cy="580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2" name="TextBox 2">
            <a:extLst>
              <a:ext uri="{FF2B5EF4-FFF2-40B4-BE49-F238E27FC236}">
                <a16:creationId xmlns:a16="http://schemas.microsoft.com/office/drawing/2014/main" id="{16749C5E-90E3-8F41-8461-0CB90F849210}"/>
              </a:ext>
            </a:extLst>
          </p:cNvPr>
          <p:cNvSpPr txBox="1">
            <a:spLocks noChangeArrowheads="1"/>
          </p:cNvSpPr>
          <p:nvPr/>
        </p:nvSpPr>
        <p:spPr bwMode="auto">
          <a:xfrm>
            <a:off x="2514600" y="6248400"/>
            <a:ext cx="2946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b="1"/>
              <a:t>NOAA Polar Orbiter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BAC5F-BFC2-1D93-F0C1-3B42A85BF6AA}"/>
            </a:ext>
          </a:extLst>
        </p:cNvPr>
        <p:cNvGrpSpPr/>
        <p:nvPr/>
      </p:nvGrpSpPr>
      <p:grpSpPr>
        <a:xfrm>
          <a:off x="0" y="0"/>
          <a:ext cx="0" cy="0"/>
          <a:chOff x="0" y="0"/>
          <a:chExt cx="0" cy="0"/>
        </a:xfrm>
      </p:grpSpPr>
      <p:pic>
        <p:nvPicPr>
          <p:cNvPr id="3" name="Picture 2" descr="A planet earth with clouds&#10;&#10;Description automatically generated with medium confidence">
            <a:extLst>
              <a:ext uri="{FF2B5EF4-FFF2-40B4-BE49-F238E27FC236}">
                <a16:creationId xmlns:a16="http://schemas.microsoft.com/office/drawing/2014/main" id="{D24324B2-44BA-3073-C864-18535ED71011}"/>
              </a:ext>
            </a:extLst>
          </p:cNvPr>
          <p:cNvPicPr>
            <a:picLocks noChangeAspect="1"/>
          </p:cNvPicPr>
          <p:nvPr/>
        </p:nvPicPr>
        <p:blipFill>
          <a:blip r:embed="rId2"/>
          <a:stretch>
            <a:fillRect/>
          </a:stretch>
        </p:blipFill>
        <p:spPr>
          <a:xfrm>
            <a:off x="163774" y="1371600"/>
            <a:ext cx="8816451" cy="5147744"/>
          </a:xfrm>
          <a:prstGeom prst="rect">
            <a:avLst/>
          </a:prstGeom>
        </p:spPr>
      </p:pic>
      <p:sp>
        <p:nvSpPr>
          <p:cNvPr id="2" name="TextBox 1">
            <a:extLst>
              <a:ext uri="{FF2B5EF4-FFF2-40B4-BE49-F238E27FC236}">
                <a16:creationId xmlns:a16="http://schemas.microsoft.com/office/drawing/2014/main" id="{4802F2BA-53DC-EDFB-8364-7D0695D3AA8F}"/>
              </a:ext>
            </a:extLst>
          </p:cNvPr>
          <p:cNvSpPr txBox="1"/>
          <p:nvPr/>
        </p:nvSpPr>
        <p:spPr>
          <a:xfrm>
            <a:off x="2773750" y="381000"/>
            <a:ext cx="3879460" cy="830997"/>
          </a:xfrm>
          <a:prstGeom prst="rect">
            <a:avLst/>
          </a:prstGeom>
          <a:noFill/>
        </p:spPr>
        <p:txBody>
          <a:bodyPr wrap="none" rtlCol="0">
            <a:spAutoFit/>
          </a:bodyPr>
          <a:lstStyle/>
          <a:p>
            <a:r>
              <a:rPr lang="en-US" b="1" dirty="0"/>
              <a:t>MODIS Aqua Polar Orbiter</a:t>
            </a:r>
          </a:p>
          <a:p>
            <a:r>
              <a:rPr lang="en-US" b="1" dirty="0"/>
              <a:t>Visible Imagery</a:t>
            </a:r>
          </a:p>
        </p:txBody>
      </p:sp>
    </p:spTree>
    <p:extLst>
      <p:ext uri="{BB962C8B-B14F-4D97-AF65-F5344CB8AC3E}">
        <p14:creationId xmlns:p14="http://schemas.microsoft.com/office/powerpoint/2010/main" val="102648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s and clouds in the sky&#10;&#10;Description automatically generated">
            <a:extLst>
              <a:ext uri="{FF2B5EF4-FFF2-40B4-BE49-F238E27FC236}">
                <a16:creationId xmlns:a16="http://schemas.microsoft.com/office/drawing/2014/main" id="{BA175A35-E520-3011-02EF-3227F04EAF3B}"/>
              </a:ext>
            </a:extLst>
          </p:cNvPr>
          <p:cNvPicPr>
            <a:picLocks noChangeAspect="1"/>
          </p:cNvPicPr>
          <p:nvPr/>
        </p:nvPicPr>
        <p:blipFill>
          <a:blip r:embed="rId2"/>
          <a:stretch>
            <a:fillRect/>
          </a:stretch>
        </p:blipFill>
        <p:spPr>
          <a:xfrm>
            <a:off x="685800" y="609600"/>
            <a:ext cx="7772400" cy="5911402"/>
          </a:xfrm>
          <a:prstGeom prst="rect">
            <a:avLst/>
          </a:prstGeom>
        </p:spPr>
      </p:pic>
    </p:spTree>
    <p:extLst>
      <p:ext uri="{BB962C8B-B14F-4D97-AF65-F5344CB8AC3E}">
        <p14:creationId xmlns:p14="http://schemas.microsoft.com/office/powerpoint/2010/main" val="528056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E8804B0F-1090-B645-BD59-CE3B24CA7504}"/>
              </a:ext>
            </a:extLst>
          </p:cNvPr>
          <p:cNvSpPr>
            <a:spLocks noGrp="1" noChangeArrowheads="1"/>
          </p:cNvSpPr>
          <p:nvPr>
            <p:ph type="title"/>
          </p:nvPr>
        </p:nvSpPr>
        <p:spPr>
          <a:xfrm>
            <a:off x="601649" y="290512"/>
            <a:ext cx="7772400" cy="457200"/>
          </a:xfrm>
        </p:spPr>
        <p:txBody>
          <a:bodyPr/>
          <a:lstStyle/>
          <a:p>
            <a:r>
              <a:rPr lang="en-US" altLang="en-US" b="1" dirty="0">
                <a:solidFill>
                  <a:schemeClr val="accent2"/>
                </a:solidFill>
                <a:ea typeface="ＭＳ Ｐゴシック" panose="020B0600070205080204" pitchFamily="34" charset="-128"/>
              </a:rPr>
              <a:t>Radiation Review</a:t>
            </a:r>
          </a:p>
        </p:txBody>
      </p:sp>
      <p:pic>
        <p:nvPicPr>
          <p:cNvPr id="32770" name="Picture 4">
            <a:extLst>
              <a:ext uri="{FF2B5EF4-FFF2-40B4-BE49-F238E27FC236}">
                <a16:creationId xmlns:a16="http://schemas.microsoft.com/office/drawing/2014/main" id="{0CC593BF-880A-2442-B4FB-696CEB23F1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447800"/>
            <a:ext cx="8153400" cy="489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2E65292-B439-0AF7-4CA4-6FA2F80515AC}"/>
              </a:ext>
            </a:extLst>
          </p:cNvPr>
          <p:cNvSpPr txBox="1"/>
          <p:nvPr/>
        </p:nvSpPr>
        <p:spPr>
          <a:xfrm>
            <a:off x="2579507" y="866923"/>
            <a:ext cx="3451586" cy="461665"/>
          </a:xfrm>
          <a:prstGeom prst="rect">
            <a:avLst/>
          </a:prstGeom>
          <a:noFill/>
        </p:spPr>
        <p:txBody>
          <a:bodyPr wrap="none" rtlCol="0">
            <a:spAutoFit/>
          </a:bodyPr>
          <a:lstStyle/>
          <a:p>
            <a:r>
              <a:rPr lang="en-US" dirty="0"/>
              <a:t>Electromagnetic Spectrum</a:t>
            </a:r>
          </a:p>
        </p:txBody>
      </p:sp>
      <p:sp>
        <p:nvSpPr>
          <p:cNvPr id="3" name="TextBox 2">
            <a:extLst>
              <a:ext uri="{FF2B5EF4-FFF2-40B4-BE49-F238E27FC236}">
                <a16:creationId xmlns:a16="http://schemas.microsoft.com/office/drawing/2014/main" id="{35B64605-DD10-4BDE-1ACF-C6458FBFB34E}"/>
              </a:ext>
            </a:extLst>
          </p:cNvPr>
          <p:cNvSpPr txBox="1"/>
          <p:nvPr/>
        </p:nvSpPr>
        <p:spPr>
          <a:xfrm>
            <a:off x="233993" y="3431679"/>
            <a:ext cx="2345514" cy="461665"/>
          </a:xfrm>
          <a:prstGeom prst="rect">
            <a:avLst/>
          </a:prstGeom>
          <a:noFill/>
        </p:spPr>
        <p:txBody>
          <a:bodyPr wrap="none" rtlCol="0">
            <a:spAutoFit/>
          </a:bodyPr>
          <a:lstStyle/>
          <a:p>
            <a:r>
              <a:rPr lang="en-US" dirty="0"/>
              <a:t>Short wavelength</a:t>
            </a:r>
          </a:p>
        </p:txBody>
      </p:sp>
      <p:sp>
        <p:nvSpPr>
          <p:cNvPr id="4" name="TextBox 3">
            <a:extLst>
              <a:ext uri="{FF2B5EF4-FFF2-40B4-BE49-F238E27FC236}">
                <a16:creationId xmlns:a16="http://schemas.microsoft.com/office/drawing/2014/main" id="{439450B4-5B17-E5AA-A718-496129A20CCB}"/>
              </a:ext>
            </a:extLst>
          </p:cNvPr>
          <p:cNvSpPr txBox="1"/>
          <p:nvPr/>
        </p:nvSpPr>
        <p:spPr>
          <a:xfrm>
            <a:off x="6520484" y="3893344"/>
            <a:ext cx="2365006" cy="461665"/>
          </a:xfrm>
          <a:prstGeom prst="rect">
            <a:avLst/>
          </a:prstGeom>
          <a:noFill/>
        </p:spPr>
        <p:txBody>
          <a:bodyPr wrap="none" rtlCol="0">
            <a:spAutoFit/>
          </a:bodyPr>
          <a:lstStyle/>
          <a:p>
            <a:r>
              <a:rPr lang="en-US" dirty="0"/>
              <a:t>Long Wavelength</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CE7306D1-E289-224F-A949-CB80DD635A04}"/>
              </a:ext>
            </a:extLst>
          </p:cNvPr>
          <p:cNvSpPr>
            <a:spLocks noGrp="1" noChangeArrowheads="1"/>
          </p:cNvSpPr>
          <p:nvPr>
            <p:ph type="title"/>
          </p:nvPr>
        </p:nvSpPr>
        <p:spPr/>
        <p:txBody>
          <a:bodyPr/>
          <a:lstStyle/>
          <a:p>
            <a:r>
              <a:rPr lang="en-US" altLang="en-US" b="1">
                <a:solidFill>
                  <a:schemeClr val="accent2"/>
                </a:solidFill>
                <a:ea typeface="ＭＳ Ｐゴシック" panose="020B0600070205080204" pitchFamily="34" charset="-128"/>
              </a:rPr>
              <a:t>Stefan—Boltzman Law</a:t>
            </a:r>
          </a:p>
        </p:txBody>
      </p:sp>
      <p:sp>
        <p:nvSpPr>
          <p:cNvPr id="33794" name="Content Placeholder 2">
            <a:extLst>
              <a:ext uri="{FF2B5EF4-FFF2-40B4-BE49-F238E27FC236}">
                <a16:creationId xmlns:a16="http://schemas.microsoft.com/office/drawing/2014/main" id="{3949153B-8019-5A4D-B01E-4A5D333B8C98}"/>
              </a:ext>
            </a:extLst>
          </p:cNvPr>
          <p:cNvSpPr>
            <a:spLocks noGrp="1" noChangeArrowheads="1"/>
          </p:cNvSpPr>
          <p:nvPr>
            <p:ph idx="1"/>
          </p:nvPr>
        </p:nvSpPr>
        <p:spPr/>
        <p:txBody>
          <a:bodyPr/>
          <a:lstStyle/>
          <a:p>
            <a:pPr marL="0" indent="0" algn="ctr">
              <a:buFontTx/>
              <a:buNone/>
            </a:pPr>
            <a:r>
              <a:rPr lang="en-US" altLang="en-US" sz="4800" b="1" dirty="0">
                <a:solidFill>
                  <a:srgbClr val="C00000"/>
                </a:solidFill>
                <a:ea typeface="ＭＳ Ｐゴシック" panose="020B0600070205080204" pitchFamily="34" charset="-128"/>
              </a:rPr>
              <a:t>R = cT</a:t>
            </a:r>
            <a:r>
              <a:rPr lang="en-US" altLang="en-US" sz="4800" b="1" baseline="30000" dirty="0">
                <a:solidFill>
                  <a:srgbClr val="C00000"/>
                </a:solidFill>
                <a:ea typeface="ＭＳ Ｐゴシック" panose="020B0600070205080204" pitchFamily="34" charset="-128"/>
              </a:rPr>
              <a:t>4</a:t>
            </a:r>
            <a:endParaRPr lang="en-US" altLang="en-US" sz="4800" b="1" dirty="0">
              <a:solidFill>
                <a:srgbClr val="C00000"/>
              </a:solidFill>
              <a:ea typeface="ＭＳ Ｐゴシック" panose="020B0600070205080204" pitchFamily="34" charset="-128"/>
            </a:endParaRPr>
          </a:p>
          <a:p>
            <a:pPr marL="0" indent="0" algn="ctr">
              <a:buFontTx/>
              <a:buNone/>
            </a:pPr>
            <a:r>
              <a:rPr lang="en-US" altLang="en-US" b="1" dirty="0">
                <a:ea typeface="ＭＳ Ｐゴシック" panose="020B0600070205080204" pitchFamily="34" charset="-128"/>
              </a:rPr>
              <a:t>Where R is the amount of radiation emitted per unit area of the surface T (K) and c is a constant</a:t>
            </a:r>
          </a:p>
          <a:p>
            <a:pPr marL="0" indent="0" algn="ctr">
              <a:buFontTx/>
              <a:buNone/>
            </a:pPr>
            <a:r>
              <a:rPr lang="en-US" altLang="en-US" dirty="0">
                <a:ea typeface="ＭＳ Ｐゴシック" panose="020B0600070205080204" pitchFamily="34" charset="-128"/>
              </a:rPr>
              <a:t>Doubling the temperature results in 16x the emitted radiation.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D5B35616-1EE9-344E-98F5-976AA4853156}"/>
              </a:ext>
            </a:extLst>
          </p:cNvPr>
          <p:cNvSpPr>
            <a:spLocks noGrp="1" noChangeArrowheads="1"/>
          </p:cNvSpPr>
          <p:nvPr>
            <p:ph type="title"/>
          </p:nvPr>
        </p:nvSpPr>
        <p:spPr>
          <a:xfrm>
            <a:off x="533400" y="990600"/>
            <a:ext cx="8229600" cy="1143000"/>
          </a:xfrm>
        </p:spPr>
        <p:txBody>
          <a:bodyPr/>
          <a:lstStyle/>
          <a:p>
            <a:r>
              <a:rPr lang="en-US" altLang="en-US" sz="3600" b="1" dirty="0">
                <a:solidFill>
                  <a:schemeClr val="accent2"/>
                </a:solidFill>
                <a:ea typeface="ＭＳ Ｐゴシック" panose="020B0600070205080204" pitchFamily="34" charset="-128"/>
              </a:rPr>
              <a:t>The amount radiation emitted by an object varies by wavelength.</a:t>
            </a:r>
            <a:br>
              <a:rPr lang="en-US" altLang="en-US" sz="3600" b="1" dirty="0">
                <a:solidFill>
                  <a:schemeClr val="accent2"/>
                </a:solidFill>
                <a:ea typeface="ＭＳ Ｐゴシック" panose="020B0600070205080204" pitchFamily="34" charset="-128"/>
              </a:rPr>
            </a:br>
            <a:r>
              <a:rPr lang="en-US" altLang="en-US" sz="3600" b="1" dirty="0">
                <a:solidFill>
                  <a:schemeClr val="accent2"/>
                </a:solidFill>
                <a:ea typeface="ＭＳ Ｐゴシック" panose="020B0600070205080204" pitchFamily="34" charset="-128"/>
              </a:rPr>
              <a:t>There is a characteristic shape of this variation </a:t>
            </a:r>
          </a:p>
        </p:txBody>
      </p:sp>
      <p:pic>
        <p:nvPicPr>
          <p:cNvPr id="34818" name="Content Placeholder 3">
            <a:extLst>
              <a:ext uri="{FF2B5EF4-FFF2-40B4-BE49-F238E27FC236}">
                <a16:creationId xmlns:a16="http://schemas.microsoft.com/office/drawing/2014/main" id="{4013907F-48A1-DA4D-91FD-DA6735B6AE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47800" y="3200400"/>
            <a:ext cx="5867400" cy="32162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074013F-E7E8-8D46-911B-BC0D514FA793}"/>
              </a:ext>
            </a:extLst>
          </p:cNvPr>
          <p:cNvSpPr>
            <a:spLocks noGrp="1" noChangeArrowheads="1"/>
          </p:cNvSpPr>
          <p:nvPr>
            <p:ph type="title"/>
          </p:nvPr>
        </p:nvSpPr>
        <p:spPr>
          <a:xfrm>
            <a:off x="762000" y="261938"/>
            <a:ext cx="7772400" cy="1143000"/>
          </a:xfrm>
        </p:spPr>
        <p:txBody>
          <a:bodyPr/>
          <a:lstStyle/>
          <a:p>
            <a:r>
              <a:rPr lang="en-US" altLang="en-US" b="1">
                <a:solidFill>
                  <a:schemeClr val="accent2"/>
                </a:solidFill>
                <a:ea typeface="ＭＳ Ｐゴシック" panose="020B0600070205080204" pitchFamily="34" charset="-128"/>
              </a:rPr>
              <a:t>Wien’s Law</a:t>
            </a:r>
          </a:p>
        </p:txBody>
      </p:sp>
      <p:sp>
        <p:nvSpPr>
          <p:cNvPr id="3" name="Content Placeholder 2">
            <a:extLst>
              <a:ext uri="{FF2B5EF4-FFF2-40B4-BE49-F238E27FC236}">
                <a16:creationId xmlns:a16="http://schemas.microsoft.com/office/drawing/2014/main" id="{3A6BE6E8-867C-D349-AB8C-406507F6C369}"/>
              </a:ext>
            </a:extLst>
          </p:cNvPr>
          <p:cNvSpPr>
            <a:spLocks noGrp="1"/>
          </p:cNvSpPr>
          <p:nvPr>
            <p:ph idx="1"/>
          </p:nvPr>
        </p:nvSpPr>
        <p:spPr>
          <a:xfrm>
            <a:off x="609600" y="1295400"/>
            <a:ext cx="8229600" cy="4525963"/>
          </a:xfrm>
        </p:spPr>
        <p:txBody>
          <a:bodyPr/>
          <a:lstStyle/>
          <a:p>
            <a:pPr>
              <a:defRPr/>
            </a:pPr>
            <a:r>
              <a:rPr lang="en-US" dirty="0"/>
              <a:t>The wavelength of the peak radiation varies with temperature.</a:t>
            </a:r>
          </a:p>
          <a:p>
            <a:pPr>
              <a:defRPr/>
            </a:pPr>
            <a:r>
              <a:rPr lang="en-US" dirty="0"/>
              <a:t>Objects with higher temperatures having peak radiation at shorter wavelengths.</a:t>
            </a:r>
          </a:p>
          <a:p>
            <a:pPr>
              <a:defRPr/>
            </a:pPr>
            <a:r>
              <a:rPr lang="en-US" b="1" dirty="0"/>
              <a:t>Expressed in famous Wien’s Law:</a:t>
            </a:r>
          </a:p>
          <a:p>
            <a:pPr marL="0" indent="0">
              <a:buFontTx/>
              <a:buNone/>
              <a:defRPr/>
            </a:pPr>
            <a:r>
              <a:rPr lang="en-US" sz="4000" dirty="0"/>
              <a:t>          </a:t>
            </a:r>
            <a:r>
              <a:rPr lang="en-US" sz="4000" b="1" dirty="0" err="1">
                <a:solidFill>
                  <a:schemeClr val="accent2"/>
                </a:solidFill>
                <a:latin typeface="Symbol" charset="2"/>
                <a:ea typeface="Symbol" charset="2"/>
                <a:cs typeface="Symbol" charset="2"/>
              </a:rPr>
              <a:t>l</a:t>
            </a:r>
            <a:r>
              <a:rPr lang="en-US" sz="4000" b="1" baseline="-25000" dirty="0" err="1">
                <a:solidFill>
                  <a:schemeClr val="accent2"/>
                </a:solidFill>
                <a:ea typeface="Symbol" charset="2"/>
                <a:cs typeface="Symbol" charset="2"/>
              </a:rPr>
              <a:t>max</a:t>
            </a:r>
            <a:r>
              <a:rPr lang="en-US" sz="4000" b="1" dirty="0">
                <a:solidFill>
                  <a:schemeClr val="accent2"/>
                </a:solidFill>
              </a:rPr>
              <a:t> (</a:t>
            </a:r>
            <a:r>
              <a:rPr lang="en-US" sz="4000" b="1" dirty="0">
                <a:solidFill>
                  <a:schemeClr val="accent2"/>
                </a:solidFill>
                <a:latin typeface="Symbol" charset="2"/>
                <a:ea typeface="Symbol" charset="2"/>
                <a:cs typeface="Symbol" charset="2"/>
              </a:rPr>
              <a:t>m</a:t>
            </a:r>
            <a:r>
              <a:rPr lang="en-US" sz="4000" b="1" dirty="0">
                <a:solidFill>
                  <a:schemeClr val="accent2"/>
                </a:solidFill>
              </a:rPr>
              <a:t>m)= 2892/T(K)</a:t>
            </a:r>
          </a:p>
          <a:p>
            <a:pPr marL="0" indent="0">
              <a:buFontTx/>
              <a:buNone/>
              <a:defRPr/>
            </a:pPr>
            <a:endParaRPr lang="en-US" sz="1200" b="1" dirty="0">
              <a:solidFill>
                <a:schemeClr val="accent2"/>
              </a:solidFill>
            </a:endParaRPr>
          </a:p>
          <a:p>
            <a:pPr marL="0" indent="0">
              <a:buFontTx/>
              <a:buNone/>
              <a:defRPr/>
            </a:pPr>
            <a:r>
              <a:rPr lang="en-US" b="1" dirty="0" err="1">
                <a:solidFill>
                  <a:schemeClr val="accent2"/>
                </a:solidFill>
                <a:latin typeface="Symbol" charset="2"/>
                <a:ea typeface="Symbol" charset="2"/>
                <a:cs typeface="Symbol" charset="2"/>
              </a:rPr>
              <a:t>l</a:t>
            </a:r>
            <a:r>
              <a:rPr lang="en-US" b="1" baseline="-25000" dirty="0" err="1">
                <a:solidFill>
                  <a:schemeClr val="accent2"/>
                </a:solidFill>
                <a:ea typeface="Symbol" charset="2"/>
                <a:cs typeface="Symbol" charset="2"/>
              </a:rPr>
              <a:t>max</a:t>
            </a:r>
            <a:r>
              <a:rPr lang="en-US" b="1" dirty="0">
                <a:solidFill>
                  <a:schemeClr val="accent2"/>
                </a:solidFill>
                <a:ea typeface="Symbol" charset="2"/>
                <a:cs typeface="Symbol" charset="2"/>
              </a:rPr>
              <a:t> is the wavelength of maximum or peak radiation</a:t>
            </a:r>
            <a:endParaRPr lang="en-US" b="1" dirty="0">
              <a:solidFill>
                <a:schemeClr val="accent2"/>
              </a:solidFill>
            </a:endParaRPr>
          </a:p>
          <a:p>
            <a:pPr>
              <a:defRPr/>
            </a:pPr>
            <a:endParaRPr lang="en-US" sz="4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32E7F04F-F677-264B-B92E-4AB40F858611}"/>
              </a:ext>
            </a:extLst>
          </p:cNvPr>
          <p:cNvSpPr>
            <a:spLocks noGrp="1" noChangeArrowheads="1"/>
          </p:cNvSpPr>
          <p:nvPr>
            <p:ph type="title"/>
          </p:nvPr>
        </p:nvSpPr>
        <p:spPr>
          <a:xfrm>
            <a:off x="838200" y="228600"/>
            <a:ext cx="7467600" cy="609600"/>
          </a:xfrm>
        </p:spPr>
        <p:txBody>
          <a:bodyPr/>
          <a:lstStyle/>
          <a:p>
            <a:r>
              <a:rPr lang="en-US" altLang="en-US" b="1">
                <a:ea typeface="ＭＳ Ｐゴシック" panose="020B0600070205080204" pitchFamily="34" charset="-128"/>
              </a:rPr>
              <a:t>Wien’s Law</a:t>
            </a:r>
          </a:p>
        </p:txBody>
      </p:sp>
      <p:sp>
        <p:nvSpPr>
          <p:cNvPr id="36866" name="Content Placeholder 2">
            <a:extLst>
              <a:ext uri="{FF2B5EF4-FFF2-40B4-BE49-F238E27FC236}">
                <a16:creationId xmlns:a16="http://schemas.microsoft.com/office/drawing/2014/main" id="{F2FCD4E8-5781-EC4D-B79F-3B766D3A9381}"/>
              </a:ext>
            </a:extLst>
          </p:cNvPr>
          <p:cNvSpPr>
            <a:spLocks noGrp="1" noChangeArrowheads="1"/>
          </p:cNvSpPr>
          <p:nvPr>
            <p:ph idx="1"/>
          </p:nvPr>
        </p:nvSpPr>
        <p:spPr>
          <a:xfrm>
            <a:off x="685800" y="1066800"/>
            <a:ext cx="7772400" cy="4114800"/>
          </a:xfrm>
        </p:spPr>
        <p:txBody>
          <a:bodyPr/>
          <a:lstStyle/>
          <a:p>
            <a:r>
              <a:rPr lang="en-US" altLang="en-US" dirty="0">
                <a:ea typeface="ＭＳ Ｐゴシック" panose="020B0600070205080204" pitchFamily="34" charset="-128"/>
              </a:rPr>
              <a:t>For temperatures typical of the earth’s surface, say 20C or 293K, </a:t>
            </a:r>
            <a:r>
              <a:rPr lang="en-US" altLang="en-US" b="1" dirty="0" err="1">
                <a:solidFill>
                  <a:schemeClr val="accent2"/>
                </a:solidFill>
                <a:latin typeface="Symbol" pitchFamily="2" charset="2"/>
                <a:ea typeface="ＭＳ Ｐゴシック" panose="020B0600070205080204" pitchFamily="34" charset="-128"/>
              </a:rPr>
              <a:t>l</a:t>
            </a:r>
            <a:r>
              <a:rPr lang="en-US" altLang="en-US" b="1" baseline="-25000" dirty="0" err="1">
                <a:solidFill>
                  <a:schemeClr val="accent2"/>
                </a:solidFill>
                <a:ea typeface="ＭＳ Ｐゴシック" panose="020B0600070205080204" pitchFamily="34" charset="-128"/>
              </a:rPr>
              <a:t>max</a:t>
            </a:r>
            <a:r>
              <a:rPr lang="en-US" altLang="en-US" b="1" dirty="0">
                <a:solidFill>
                  <a:schemeClr val="accent2"/>
                </a:solidFill>
                <a:ea typeface="ＭＳ Ｐゴシック" panose="020B0600070205080204" pitchFamily="34" charset="-128"/>
              </a:rPr>
              <a:t>= 9.9 microns</a:t>
            </a:r>
          </a:p>
          <a:p>
            <a:r>
              <a:rPr lang="en-US" altLang="en-US" b="1" dirty="0">
                <a:solidFill>
                  <a:schemeClr val="tx2"/>
                </a:solidFill>
                <a:ea typeface="ＭＳ Ｐゴシック" panose="020B0600070205080204" pitchFamily="34" charset="-128"/>
              </a:rPr>
              <a:t>For the temperature of the sun’s surface (T~6000K), </a:t>
            </a:r>
            <a:r>
              <a:rPr lang="en-US" altLang="en-US" b="1" dirty="0" err="1">
                <a:solidFill>
                  <a:schemeClr val="accent2"/>
                </a:solidFill>
                <a:latin typeface="Symbol" pitchFamily="2" charset="2"/>
                <a:ea typeface="ＭＳ Ｐゴシック" panose="020B0600070205080204" pitchFamily="34" charset="-128"/>
              </a:rPr>
              <a:t>l</a:t>
            </a:r>
            <a:r>
              <a:rPr lang="en-US" altLang="en-US" b="1" baseline="-25000" dirty="0" err="1">
                <a:solidFill>
                  <a:schemeClr val="accent2"/>
                </a:solidFill>
                <a:ea typeface="ＭＳ Ｐゴシック" panose="020B0600070205080204" pitchFamily="34" charset="-128"/>
              </a:rPr>
              <a:t>max</a:t>
            </a:r>
            <a:r>
              <a:rPr lang="en-US" altLang="en-US" b="1" baseline="-25000" dirty="0">
                <a:solidFill>
                  <a:schemeClr val="accent2"/>
                </a:solidFill>
                <a:ea typeface="ＭＳ Ｐゴシック" panose="020B0600070205080204" pitchFamily="34" charset="-128"/>
              </a:rPr>
              <a:t> </a:t>
            </a:r>
            <a:r>
              <a:rPr lang="en-US" altLang="en-US" b="1" dirty="0">
                <a:solidFill>
                  <a:schemeClr val="accent2"/>
                </a:solidFill>
                <a:ea typeface="ＭＳ Ｐゴシック" panose="020B0600070205080204" pitchFamily="34" charset="-128"/>
              </a:rPr>
              <a:t>=~.5 microns</a:t>
            </a:r>
            <a:endParaRPr lang="en-US" altLang="en-US" dirty="0">
              <a:ea typeface="ＭＳ Ｐゴシック" panose="020B0600070205080204" pitchFamily="34" charset="-128"/>
            </a:endParaRPr>
          </a:p>
        </p:txBody>
      </p:sp>
      <p:pic>
        <p:nvPicPr>
          <p:cNvPr id="36867" name="Content Placeholder 3">
            <a:extLst>
              <a:ext uri="{FF2B5EF4-FFF2-40B4-BE49-F238E27FC236}">
                <a16:creationId xmlns:a16="http://schemas.microsoft.com/office/drawing/2014/main" id="{56DD8C44-C229-BF43-994A-F056FC90DF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101"/>
          <a:stretch>
            <a:fillRect/>
          </a:stretch>
        </p:blipFill>
        <p:spPr bwMode="auto">
          <a:xfrm>
            <a:off x="2995613" y="3848100"/>
            <a:ext cx="3152775"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625A67A0-7FF9-3545-87AA-AA86048AFC93}"/>
              </a:ext>
            </a:extLst>
          </p:cNvPr>
          <p:cNvSpPr>
            <a:spLocks noGrp="1" noChangeArrowheads="1"/>
          </p:cNvSpPr>
          <p:nvPr>
            <p:ph type="title"/>
          </p:nvPr>
        </p:nvSpPr>
        <p:spPr>
          <a:xfrm>
            <a:off x="723900" y="381000"/>
            <a:ext cx="7696200" cy="609600"/>
          </a:xfrm>
        </p:spPr>
        <p:txBody>
          <a:bodyPr/>
          <a:lstStyle/>
          <a:p>
            <a:r>
              <a:rPr lang="en-US" altLang="en-US" b="1" dirty="0">
                <a:solidFill>
                  <a:srgbClr val="0070C0"/>
                </a:solidFill>
                <a:ea typeface="ＭＳ Ｐゴシック" panose="020B0600070205080204" pitchFamily="34" charset="-128"/>
              </a:rPr>
              <a:t>Earth Versus Sun Emission</a:t>
            </a:r>
          </a:p>
        </p:txBody>
      </p:sp>
      <p:pic>
        <p:nvPicPr>
          <p:cNvPr id="37890" name="Content Placeholder 3">
            <a:extLst>
              <a:ext uri="{FF2B5EF4-FFF2-40B4-BE49-F238E27FC236}">
                <a16:creationId xmlns:a16="http://schemas.microsoft.com/office/drawing/2014/main" id="{F9F0FFF3-0450-C04C-9D2C-244158AD9B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1166018"/>
            <a:ext cx="5848350" cy="4525963"/>
          </a:xfrm>
        </p:spPr>
      </p:pic>
      <p:sp>
        <p:nvSpPr>
          <p:cNvPr id="2" name="TextBox 1">
            <a:extLst>
              <a:ext uri="{FF2B5EF4-FFF2-40B4-BE49-F238E27FC236}">
                <a16:creationId xmlns:a16="http://schemas.microsoft.com/office/drawing/2014/main" id="{B16D9B76-FD15-3048-A9A1-B215481D11F7}"/>
              </a:ext>
            </a:extLst>
          </p:cNvPr>
          <p:cNvSpPr txBox="1"/>
          <p:nvPr/>
        </p:nvSpPr>
        <p:spPr>
          <a:xfrm>
            <a:off x="2819400" y="5791200"/>
            <a:ext cx="1054391" cy="461665"/>
          </a:xfrm>
          <a:prstGeom prst="rect">
            <a:avLst/>
          </a:prstGeom>
          <a:noFill/>
        </p:spPr>
        <p:txBody>
          <a:bodyPr wrap="none" rtlCol="0">
            <a:spAutoFit/>
          </a:bodyPr>
          <a:lstStyle/>
          <a:p>
            <a:r>
              <a:rPr lang="en-US" dirty="0"/>
              <a:t>Visible</a:t>
            </a:r>
          </a:p>
        </p:txBody>
      </p:sp>
      <p:sp>
        <p:nvSpPr>
          <p:cNvPr id="3" name="TextBox 2">
            <a:extLst>
              <a:ext uri="{FF2B5EF4-FFF2-40B4-BE49-F238E27FC236}">
                <a16:creationId xmlns:a16="http://schemas.microsoft.com/office/drawing/2014/main" id="{2370D9B5-F183-8546-9514-33A7B42AB2D6}"/>
              </a:ext>
            </a:extLst>
          </p:cNvPr>
          <p:cNvSpPr txBox="1"/>
          <p:nvPr/>
        </p:nvSpPr>
        <p:spPr>
          <a:xfrm>
            <a:off x="5270211" y="5791200"/>
            <a:ext cx="1175322" cy="461665"/>
          </a:xfrm>
          <a:prstGeom prst="rect">
            <a:avLst/>
          </a:prstGeom>
          <a:noFill/>
        </p:spPr>
        <p:txBody>
          <a:bodyPr wrap="none" rtlCol="0">
            <a:spAutoFit/>
          </a:bodyPr>
          <a:lstStyle/>
          <a:p>
            <a:r>
              <a:rPr lang="en-US" dirty="0"/>
              <a:t>Infrared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9FB8F21C-837A-1246-A7D3-09D4C138D294}"/>
              </a:ext>
            </a:extLst>
          </p:cNvPr>
          <p:cNvSpPr>
            <a:spLocks noGrp="1" noChangeArrowheads="1"/>
          </p:cNvSpPr>
          <p:nvPr>
            <p:ph type="title"/>
          </p:nvPr>
        </p:nvSpPr>
        <p:spPr>
          <a:xfrm>
            <a:off x="685800" y="381000"/>
            <a:ext cx="7848600" cy="762000"/>
          </a:xfrm>
        </p:spPr>
        <p:txBody>
          <a:bodyPr/>
          <a:lstStyle/>
          <a:p>
            <a:r>
              <a:rPr lang="en-US" altLang="en-US" b="1">
                <a:solidFill>
                  <a:schemeClr val="accent2"/>
                </a:solidFill>
                <a:ea typeface="ＭＳ Ｐゴシック" panose="020B0600070205080204" pitchFamily="34" charset="-128"/>
              </a:rPr>
              <a:t>Atmospheric Window Regions</a:t>
            </a:r>
          </a:p>
        </p:txBody>
      </p:sp>
      <p:sp>
        <p:nvSpPr>
          <p:cNvPr id="38914" name="Content Placeholder 2">
            <a:extLst>
              <a:ext uri="{FF2B5EF4-FFF2-40B4-BE49-F238E27FC236}">
                <a16:creationId xmlns:a16="http://schemas.microsoft.com/office/drawing/2014/main" id="{31DA246D-85D3-5048-9DCB-C4C78C2BBA29}"/>
              </a:ext>
            </a:extLst>
          </p:cNvPr>
          <p:cNvSpPr>
            <a:spLocks noGrp="1" noChangeArrowheads="1"/>
          </p:cNvSpPr>
          <p:nvPr>
            <p:ph idx="1"/>
          </p:nvPr>
        </p:nvSpPr>
        <p:spPr>
          <a:xfrm>
            <a:off x="457200" y="1143000"/>
            <a:ext cx="8458200" cy="4114800"/>
          </a:xfrm>
        </p:spPr>
        <p:txBody>
          <a:bodyPr/>
          <a:lstStyle/>
          <a:p>
            <a:r>
              <a:rPr lang="en-US" altLang="en-US" dirty="0">
                <a:ea typeface="ＭＳ Ｐゴシック" panose="020B0600070205080204" pitchFamily="34" charset="-128"/>
              </a:rPr>
              <a:t>The atmosphere is a </a:t>
            </a:r>
            <a:r>
              <a:rPr lang="en-US" altLang="en-US" b="1" dirty="0">
                <a:ea typeface="ＭＳ Ｐゴシック" panose="020B0600070205080204" pitchFamily="34" charset="-128"/>
              </a:rPr>
              <a:t>selective absorber </a:t>
            </a:r>
            <a:r>
              <a:rPr lang="en-US" altLang="en-US" dirty="0">
                <a:ea typeface="ＭＳ Ｐゴシック" panose="020B0600070205080204" pitchFamily="34" charset="-128"/>
              </a:rPr>
              <a:t>and emitter in the IR</a:t>
            </a:r>
          </a:p>
          <a:p>
            <a:r>
              <a:rPr lang="en-US" altLang="en-US" dirty="0">
                <a:ea typeface="ＭＳ Ｐゴシック" panose="020B0600070205080204" pitchFamily="34" charset="-128"/>
              </a:rPr>
              <a:t>Major gases that interact with IR included H</a:t>
            </a:r>
            <a:r>
              <a:rPr lang="en-US" altLang="en-US" baseline="-25000" dirty="0">
                <a:ea typeface="ＭＳ Ｐゴシック" panose="020B0600070205080204" pitchFamily="34" charset="-128"/>
              </a:rPr>
              <a:t>2</a:t>
            </a:r>
            <a:r>
              <a:rPr lang="en-US" altLang="en-US" dirty="0">
                <a:ea typeface="ＭＳ Ｐゴシック" panose="020B0600070205080204" pitchFamily="34" charset="-128"/>
              </a:rPr>
              <a:t>0, CO</a:t>
            </a:r>
            <a:r>
              <a:rPr lang="en-US" altLang="en-US" baseline="-25000" dirty="0">
                <a:ea typeface="ＭＳ Ｐゴシック" panose="020B0600070205080204" pitchFamily="34" charset="-128"/>
              </a:rPr>
              <a:t>2</a:t>
            </a:r>
            <a:r>
              <a:rPr lang="en-US" altLang="en-US" dirty="0">
                <a:ea typeface="ＭＳ Ｐゴシック" panose="020B0600070205080204" pitchFamily="34" charset="-128"/>
              </a:rPr>
              <a:t>, CH</a:t>
            </a:r>
            <a:r>
              <a:rPr lang="en-US" altLang="en-US" baseline="-25000" dirty="0">
                <a:ea typeface="ＭＳ Ｐゴシック" panose="020B0600070205080204" pitchFamily="34" charset="-128"/>
              </a:rPr>
              <a:t>4</a:t>
            </a:r>
            <a:r>
              <a:rPr lang="en-US" altLang="en-US" dirty="0">
                <a:ea typeface="ＭＳ Ｐゴシック" panose="020B0600070205080204" pitchFamily="34" charset="-128"/>
              </a:rPr>
              <a:t>, O</a:t>
            </a:r>
            <a:r>
              <a:rPr lang="en-US" altLang="en-US" baseline="-25000" dirty="0">
                <a:ea typeface="ＭＳ Ｐゴシック" panose="020B0600070205080204" pitchFamily="34" charset="-128"/>
              </a:rPr>
              <a:t>3</a:t>
            </a:r>
            <a:r>
              <a:rPr lang="en-US" altLang="en-US" dirty="0">
                <a:ea typeface="ＭＳ Ｐゴシック" panose="020B0600070205080204" pitchFamily="34" charset="-128"/>
              </a:rPr>
              <a:t> </a:t>
            </a:r>
          </a:p>
          <a:p>
            <a:r>
              <a:rPr lang="en-US" altLang="en-US" dirty="0">
                <a:ea typeface="ＭＳ Ｐゴシック" panose="020B0600070205080204" pitchFamily="34" charset="-128"/>
              </a:rPr>
              <a:t>Wavelengths at which the atmosphere does not interact with radiation are known as a </a:t>
            </a:r>
            <a:r>
              <a:rPr lang="en-US" altLang="en-US" b="1" dirty="0">
                <a:ea typeface="ＭＳ Ｐゴシック" panose="020B0600070205080204" pitchFamily="34" charset="-128"/>
              </a:rPr>
              <a:t>window regions.</a:t>
            </a:r>
          </a:p>
        </p:txBody>
      </p:sp>
      <p:pic>
        <p:nvPicPr>
          <p:cNvPr id="38915" name="Picture 4">
            <a:extLst>
              <a:ext uri="{FF2B5EF4-FFF2-40B4-BE49-F238E27FC236}">
                <a16:creationId xmlns:a16="http://schemas.microsoft.com/office/drawing/2014/main" id="{E48118AA-D134-FA47-8959-DDCEF7F652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799" t="8000" r="6799" b="4401"/>
          <a:stretch>
            <a:fillRect/>
          </a:stretch>
        </p:blipFill>
        <p:spPr bwMode="auto">
          <a:xfrm>
            <a:off x="4610100" y="4495800"/>
            <a:ext cx="2179638"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3" name="Content Placeholder 3">
            <a:extLst>
              <a:ext uri="{FF2B5EF4-FFF2-40B4-BE49-F238E27FC236}">
                <a16:creationId xmlns:a16="http://schemas.microsoft.com/office/drawing/2014/main" id="{B65A9B4E-0CEA-834A-8A09-89AA6FB63CB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200" y="457200"/>
            <a:ext cx="8229600" cy="6172200"/>
          </a:xfrm>
        </p:spPr>
      </p:pic>
      <p:cxnSp>
        <p:nvCxnSpPr>
          <p:cNvPr id="3" name="Straight Arrow Connector 2">
            <a:extLst>
              <a:ext uri="{FF2B5EF4-FFF2-40B4-BE49-F238E27FC236}">
                <a16:creationId xmlns:a16="http://schemas.microsoft.com/office/drawing/2014/main" id="{29AE9D32-E3FB-2348-847F-96AF29A61B20}"/>
              </a:ext>
            </a:extLst>
          </p:cNvPr>
          <p:cNvCxnSpPr/>
          <p:nvPr/>
        </p:nvCxnSpPr>
        <p:spPr>
          <a:xfrm>
            <a:off x="4038600" y="6096000"/>
            <a:ext cx="3505200" cy="0"/>
          </a:xfrm>
          <a:prstGeom prst="straightConnector1">
            <a:avLst/>
          </a:prstGeom>
          <a:ln w="63500">
            <a:headEnd type="triangle"/>
            <a:tailEnd type="triangle"/>
          </a:ln>
        </p:spPr>
        <p:style>
          <a:lnRef idx="2">
            <a:schemeClr val="accent1"/>
          </a:lnRef>
          <a:fillRef idx="0">
            <a:schemeClr val="accent1"/>
          </a:fillRef>
          <a:effectRef idx="1">
            <a:schemeClr val="accent1"/>
          </a:effectRef>
          <a:fontRef idx="minor">
            <a:schemeClr val="tx1"/>
          </a:fontRef>
        </p:style>
      </p:cxnSp>
      <p:sp>
        <p:nvSpPr>
          <p:cNvPr id="182275" name="TextBox 3">
            <a:extLst>
              <a:ext uri="{FF2B5EF4-FFF2-40B4-BE49-F238E27FC236}">
                <a16:creationId xmlns:a16="http://schemas.microsoft.com/office/drawing/2014/main" id="{2C542F74-DF42-6B41-B790-7855344DCF74}"/>
              </a:ext>
            </a:extLst>
          </p:cNvPr>
          <p:cNvSpPr txBox="1">
            <a:spLocks noChangeArrowheads="1"/>
          </p:cNvSpPr>
          <p:nvPr/>
        </p:nvSpPr>
        <p:spPr bwMode="auto">
          <a:xfrm>
            <a:off x="5781675" y="5922963"/>
            <a:ext cx="415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IR</a:t>
            </a:r>
          </a:p>
        </p:txBody>
      </p:sp>
      <p:sp>
        <p:nvSpPr>
          <p:cNvPr id="182276" name="Title 1">
            <a:extLst>
              <a:ext uri="{FF2B5EF4-FFF2-40B4-BE49-F238E27FC236}">
                <a16:creationId xmlns:a16="http://schemas.microsoft.com/office/drawing/2014/main" id="{500F2BE9-12D6-0E4D-84D9-CEDF8244CC6F}"/>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cxnSp>
        <p:nvCxnSpPr>
          <p:cNvPr id="7" name="Straight Arrow Connector 6">
            <a:extLst>
              <a:ext uri="{FF2B5EF4-FFF2-40B4-BE49-F238E27FC236}">
                <a16:creationId xmlns:a16="http://schemas.microsoft.com/office/drawing/2014/main" id="{EA1165C8-81B0-0447-93C9-D0FEA838738A}"/>
              </a:ext>
            </a:extLst>
          </p:cNvPr>
          <p:cNvCxnSpPr>
            <a:cxnSpLocks/>
          </p:cNvCxnSpPr>
          <p:nvPr/>
        </p:nvCxnSpPr>
        <p:spPr>
          <a:xfrm flipV="1">
            <a:off x="2667000" y="6096000"/>
            <a:ext cx="901700" cy="11113"/>
          </a:xfrm>
          <a:prstGeom prst="straightConnector1">
            <a:avLst/>
          </a:prstGeom>
          <a:ln w="63500">
            <a:headEnd type="triangle"/>
            <a:tailEnd type="triangle"/>
          </a:ln>
        </p:spPr>
        <p:style>
          <a:lnRef idx="2">
            <a:schemeClr val="accent1"/>
          </a:lnRef>
          <a:fillRef idx="0">
            <a:schemeClr val="accent1"/>
          </a:fillRef>
          <a:effectRef idx="1">
            <a:schemeClr val="accent1"/>
          </a:effectRef>
          <a:fontRef idx="minor">
            <a:schemeClr val="tx1"/>
          </a:fontRef>
        </p:style>
      </p:cxnSp>
      <p:sp>
        <p:nvSpPr>
          <p:cNvPr id="182278" name="TextBox 5">
            <a:extLst>
              <a:ext uri="{FF2B5EF4-FFF2-40B4-BE49-F238E27FC236}">
                <a16:creationId xmlns:a16="http://schemas.microsoft.com/office/drawing/2014/main" id="{69882DBC-809F-A345-B433-563561BBC450}"/>
              </a:ext>
            </a:extLst>
          </p:cNvPr>
          <p:cNvSpPr txBox="1">
            <a:spLocks noChangeArrowheads="1"/>
          </p:cNvSpPr>
          <p:nvPr/>
        </p:nvSpPr>
        <p:spPr bwMode="auto">
          <a:xfrm>
            <a:off x="2514600" y="5876925"/>
            <a:ext cx="10541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Visible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Title 1">
            <a:extLst>
              <a:ext uri="{FF2B5EF4-FFF2-40B4-BE49-F238E27FC236}">
                <a16:creationId xmlns:a16="http://schemas.microsoft.com/office/drawing/2014/main" id="{D8F13E57-2A1D-7E43-9B20-B32F5390C682}"/>
              </a:ext>
            </a:extLst>
          </p:cNvPr>
          <p:cNvSpPr>
            <a:spLocks noGrp="1" noChangeArrowheads="1"/>
          </p:cNvSpPr>
          <p:nvPr>
            <p:ph type="title"/>
          </p:nvPr>
        </p:nvSpPr>
        <p:spPr>
          <a:xfrm>
            <a:off x="647131" y="152400"/>
            <a:ext cx="7849737" cy="2468375"/>
          </a:xfrm>
        </p:spPr>
        <p:txBody>
          <a:bodyPr/>
          <a:lstStyle/>
          <a:p>
            <a:r>
              <a:rPr lang="en-US" altLang="en-US" b="1" dirty="0">
                <a:solidFill>
                  <a:schemeClr val="accent2"/>
                </a:solidFill>
                <a:ea typeface="ＭＳ Ｐゴシック" panose="020B0600070205080204" pitchFamily="34" charset="-128"/>
              </a:rPr>
              <a:t>Classic IR satellite imagery is mainly in a window region in the IR (roughly 8-12 microns)</a:t>
            </a:r>
          </a:p>
        </p:txBody>
      </p:sp>
      <p:pic>
        <p:nvPicPr>
          <p:cNvPr id="183298" name="Content Placeholder 3">
            <a:extLst>
              <a:ext uri="{FF2B5EF4-FFF2-40B4-BE49-F238E27FC236}">
                <a16:creationId xmlns:a16="http://schemas.microsoft.com/office/drawing/2014/main" id="{08D89D0B-42C2-5F4A-B06C-9B7E6FF695B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6129" b="2799"/>
          <a:stretch/>
        </p:blipFill>
        <p:spPr>
          <a:xfrm>
            <a:off x="234502" y="2692426"/>
            <a:ext cx="7891116" cy="3784574"/>
          </a:xfrm>
        </p:spPr>
      </p:pic>
      <p:sp>
        <p:nvSpPr>
          <p:cNvPr id="2" name="Left-Right Arrow 1">
            <a:extLst>
              <a:ext uri="{FF2B5EF4-FFF2-40B4-BE49-F238E27FC236}">
                <a16:creationId xmlns:a16="http://schemas.microsoft.com/office/drawing/2014/main" id="{3AF72304-965E-E4D8-DC03-7D9B6DEC3C24}"/>
              </a:ext>
            </a:extLst>
          </p:cNvPr>
          <p:cNvSpPr/>
          <p:nvPr/>
        </p:nvSpPr>
        <p:spPr bwMode="auto">
          <a:xfrm>
            <a:off x="5029200" y="3962400"/>
            <a:ext cx="1143000" cy="457200"/>
          </a:xfrm>
          <a:prstGeom prst="lef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pitchFamily="-107" charset="0"/>
              </a:rPr>
              <a:t>IR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Title 1">
            <a:extLst>
              <a:ext uri="{FF2B5EF4-FFF2-40B4-BE49-F238E27FC236}">
                <a16:creationId xmlns:a16="http://schemas.microsoft.com/office/drawing/2014/main" id="{FC9E6C23-0447-3F4F-97AF-FE8C6ECF4E58}"/>
              </a:ext>
            </a:extLst>
          </p:cNvPr>
          <p:cNvSpPr>
            <a:spLocks noGrp="1" noChangeArrowheads="1"/>
          </p:cNvSpPr>
          <p:nvPr>
            <p:ph type="title"/>
          </p:nvPr>
        </p:nvSpPr>
        <p:spPr/>
        <p:txBody>
          <a:bodyPr/>
          <a:lstStyle/>
          <a:p>
            <a:r>
              <a:rPr lang="en-US" altLang="en-US" b="1" dirty="0">
                <a:solidFill>
                  <a:srgbClr val="0070C0"/>
                </a:solidFill>
                <a:ea typeface="ＭＳ Ｐゴシック" panose="020B0600070205080204" pitchFamily="34" charset="-128"/>
              </a:rPr>
              <a:t>GOES Advanced Baseline Imager (ABI): 16 Bands</a:t>
            </a:r>
          </a:p>
        </p:txBody>
      </p:sp>
      <p:pic>
        <p:nvPicPr>
          <p:cNvPr id="184322" name="Content Placeholder 4" descr="A picture containing timeline&#10;&#10;Description automatically generated">
            <a:extLst>
              <a:ext uri="{FF2B5EF4-FFF2-40B4-BE49-F238E27FC236}">
                <a16:creationId xmlns:a16="http://schemas.microsoft.com/office/drawing/2014/main" id="{EB25B660-CC62-EE4A-8D51-68FF4B0DA1A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173"/>
          <a:stretch/>
        </p:blipFill>
        <p:spPr>
          <a:xfrm>
            <a:off x="533400" y="2133600"/>
            <a:ext cx="8344958" cy="4162498"/>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Title 1">
            <a:extLst>
              <a:ext uri="{FF2B5EF4-FFF2-40B4-BE49-F238E27FC236}">
                <a16:creationId xmlns:a16="http://schemas.microsoft.com/office/drawing/2014/main" id="{210DB099-314F-044F-AEAE-F81FE3926B26}"/>
              </a:ext>
            </a:extLst>
          </p:cNvPr>
          <p:cNvSpPr>
            <a:spLocks noGrp="1" noChangeArrowheads="1"/>
          </p:cNvSpPr>
          <p:nvPr>
            <p:ph type="title"/>
          </p:nvPr>
        </p:nvSpPr>
        <p:spPr>
          <a:xfrm>
            <a:off x="685800" y="838200"/>
            <a:ext cx="7772400" cy="1143000"/>
          </a:xfrm>
        </p:spPr>
        <p:txBody>
          <a:bodyPr/>
          <a:lstStyle/>
          <a:p>
            <a:r>
              <a:rPr lang="en-US" altLang="en-US" dirty="0">
                <a:ea typeface="ＭＳ Ｐゴシック" panose="020B0600070205080204" pitchFamily="34" charset="-128"/>
              </a:rPr>
              <a:t>You can view all 16 wavelengths for imagery </a:t>
            </a:r>
            <a:r>
              <a:rPr lang="en-US" altLang="en-US" dirty="0">
                <a:ea typeface="ＭＳ Ｐゴシック" panose="020B0600070205080204" pitchFamily="34" charset="-128"/>
                <a:hlinkClick r:id="rId2"/>
              </a:rPr>
              <a:t>https://</a:t>
            </a:r>
            <a:r>
              <a:rPr lang="en-US" altLang="en-US" dirty="0" err="1">
                <a:ea typeface="ＭＳ Ｐゴシック" panose="020B0600070205080204" pitchFamily="34" charset="-128"/>
                <a:hlinkClick r:id="rId2"/>
              </a:rPr>
              <a:t>www.star.nesdis.noaa.gov</a:t>
            </a:r>
            <a:r>
              <a:rPr lang="en-US" altLang="en-US" dirty="0">
                <a:ea typeface="ＭＳ Ｐゴシック" panose="020B0600070205080204" pitchFamily="34" charset="-128"/>
                <a:hlinkClick r:id="rId2"/>
              </a:rPr>
              <a:t>/GOES/</a:t>
            </a:r>
            <a:r>
              <a:rPr lang="en-US" altLang="en-US" dirty="0" err="1">
                <a:ea typeface="ＭＳ Ｐゴシック" panose="020B0600070205080204" pitchFamily="34" charset="-128"/>
                <a:hlinkClick r:id="rId2"/>
              </a:rPr>
              <a:t>index.php</a:t>
            </a:r>
            <a:endParaRPr lang="en-US" altLang="en-US" dirty="0">
              <a:ea typeface="ＭＳ Ｐゴシック" panose="020B0600070205080204" pitchFamily="34" charset="-128"/>
            </a:endParaRPr>
          </a:p>
        </p:txBody>
      </p:sp>
      <p:pic>
        <p:nvPicPr>
          <p:cNvPr id="185346" name="Content Placeholder 4" descr="Map&#10;&#10;Description automatically generated">
            <a:hlinkClick r:id="rId3"/>
            <a:extLst>
              <a:ext uri="{FF2B5EF4-FFF2-40B4-BE49-F238E27FC236}">
                <a16:creationId xmlns:a16="http://schemas.microsoft.com/office/drawing/2014/main" id="{BCC27A3D-8845-CD4F-AD90-CBEC7BFA1D21}"/>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133600" y="2743200"/>
            <a:ext cx="5314245" cy="42672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B45F7-3AEB-2BE3-4720-FD2A673ECB44}"/>
              </a:ext>
            </a:extLst>
          </p:cNvPr>
          <p:cNvSpPr>
            <a:spLocks noGrp="1"/>
          </p:cNvSpPr>
          <p:nvPr>
            <p:ph type="title"/>
          </p:nvPr>
        </p:nvSpPr>
        <p:spPr>
          <a:xfrm>
            <a:off x="685800" y="2286000"/>
            <a:ext cx="7772400" cy="1143000"/>
          </a:xfrm>
        </p:spPr>
        <p:txBody>
          <a:bodyPr/>
          <a:lstStyle/>
          <a:p>
            <a:r>
              <a:rPr lang="en-US" dirty="0">
                <a:hlinkClick r:id="rId2"/>
              </a:rPr>
              <a:t>https://</a:t>
            </a:r>
            <a:r>
              <a:rPr lang="en-US" dirty="0" err="1">
                <a:hlinkClick r:id="rId2"/>
              </a:rPr>
              <a:t>www.star.nesdis.noaa.gov</a:t>
            </a:r>
            <a:r>
              <a:rPr lang="en-US" dirty="0">
                <a:hlinkClick r:id="rId2"/>
              </a:rPr>
              <a:t>/GOES/</a:t>
            </a:r>
            <a:r>
              <a:rPr lang="en-US" dirty="0" err="1">
                <a:hlinkClick r:id="rId2"/>
              </a:rPr>
              <a:t>index.php</a:t>
            </a:r>
            <a:endParaRPr lang="en-US" dirty="0"/>
          </a:p>
        </p:txBody>
      </p:sp>
    </p:spTree>
    <p:extLst>
      <p:ext uri="{BB962C8B-B14F-4D97-AF65-F5344CB8AC3E}">
        <p14:creationId xmlns:p14="http://schemas.microsoft.com/office/powerpoint/2010/main" val="3751897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CB401442-85DC-8940-B5A0-EE90F5866102}"/>
              </a:ext>
            </a:extLst>
          </p:cNvPr>
          <p:cNvSpPr>
            <a:spLocks noGrp="1" noChangeArrowheads="1"/>
          </p:cNvSpPr>
          <p:nvPr>
            <p:ph type="title"/>
          </p:nvPr>
        </p:nvSpPr>
        <p:spPr/>
        <p:txBody>
          <a:bodyPr/>
          <a:lstStyle/>
          <a:p>
            <a:r>
              <a:rPr lang="en-US" altLang="en-US" b="1">
                <a:ea typeface="ＭＳ Ｐゴシック" panose="020B0600070205080204" pitchFamily="34" charset="-128"/>
              </a:rPr>
              <a:t>Visible Imagery</a:t>
            </a:r>
          </a:p>
        </p:txBody>
      </p:sp>
      <p:sp>
        <p:nvSpPr>
          <p:cNvPr id="46082" name="Content Placeholder 2">
            <a:extLst>
              <a:ext uri="{FF2B5EF4-FFF2-40B4-BE49-F238E27FC236}">
                <a16:creationId xmlns:a16="http://schemas.microsoft.com/office/drawing/2014/main" id="{1AE1D2C2-4FCC-A645-9498-464B66041217}"/>
              </a:ext>
            </a:extLst>
          </p:cNvPr>
          <p:cNvSpPr>
            <a:spLocks noGrp="1" noChangeArrowheads="1"/>
          </p:cNvSpPr>
          <p:nvPr>
            <p:ph idx="1"/>
          </p:nvPr>
        </p:nvSpPr>
        <p:spPr>
          <a:xfrm>
            <a:off x="533400" y="1752600"/>
            <a:ext cx="7772400" cy="4114800"/>
          </a:xfrm>
        </p:spPr>
        <p:txBody>
          <a:bodyPr/>
          <a:lstStyle/>
          <a:p>
            <a:r>
              <a:rPr lang="en-US" altLang="en-US" dirty="0">
                <a:ea typeface="ＭＳ Ｐゴシック" panose="020B0600070205080204" pitchFamily="34" charset="-128"/>
              </a:rPr>
              <a:t>What </a:t>
            </a:r>
            <a:r>
              <a:rPr lang="en-US" altLang="en-US" b="1" i="1" dirty="0">
                <a:ea typeface="ＭＳ Ｐゴシック" panose="020B0600070205080204" pitchFamily="34" charset="-128"/>
              </a:rPr>
              <a:t>you</a:t>
            </a:r>
            <a:r>
              <a:rPr lang="en-US" altLang="en-US" dirty="0">
                <a:ea typeface="ＭＳ Ｐゴシック" panose="020B0600070205080204" pitchFamily="34" charset="-128"/>
              </a:rPr>
              <a:t> would see from space</a:t>
            </a:r>
          </a:p>
          <a:p>
            <a:r>
              <a:rPr lang="en-US" altLang="en-US" dirty="0">
                <a:ea typeface="ＭＳ Ｐゴシック" panose="020B0600070205080204" pitchFamily="34" charset="-128"/>
              </a:rPr>
              <a:t>Wavelengths of ~ .5-.7 microns (millionth of a meter)</a:t>
            </a:r>
          </a:p>
          <a:p>
            <a:r>
              <a:rPr lang="en-US" altLang="en-US" dirty="0">
                <a:ea typeface="ＭＳ Ｐゴシック" panose="020B0600070205080204" pitchFamily="34" charset="-128"/>
              </a:rPr>
              <a:t>Resolution at subpoint (equator) about 0.5 km</a:t>
            </a:r>
          </a:p>
          <a:p>
            <a:r>
              <a:rPr lang="en-US" altLang="en-US" dirty="0">
                <a:ea typeface="ＭＳ Ｐゴシック" panose="020B0600070205080204" pitchFamily="34" charset="-128"/>
              </a:rPr>
              <a:t>Brightness depends on sun angle and surface characteristics</a:t>
            </a:r>
          </a:p>
          <a:p>
            <a:r>
              <a:rPr lang="en-US" altLang="en-US" dirty="0">
                <a:ea typeface="ＭＳ Ｐゴシック" panose="020B0600070205080204" pitchFamily="34" charset="-128"/>
              </a:rPr>
              <a:t>Only useful during the day</a:t>
            </a:r>
          </a:p>
          <a:p>
            <a:endParaRPr lang="en-US" altLang="en-US" dirty="0">
              <a:ea typeface="ＭＳ Ｐゴシック" panose="020B0600070205080204" pitchFamily="34" charset="-128"/>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8244A46B-88A3-3C4A-9928-34FADFC6B621}"/>
              </a:ext>
            </a:extLst>
          </p:cNvPr>
          <p:cNvSpPr>
            <a:spLocks noGrp="1" noChangeArrowheads="1"/>
          </p:cNvSpPr>
          <p:nvPr>
            <p:ph type="title"/>
          </p:nvPr>
        </p:nvSpPr>
        <p:spPr>
          <a:xfrm>
            <a:off x="762000" y="304800"/>
            <a:ext cx="7848600" cy="457200"/>
          </a:xfrm>
        </p:spPr>
        <p:txBody>
          <a:bodyPr/>
          <a:lstStyle/>
          <a:p>
            <a:r>
              <a:rPr lang="en-US" altLang="en-US" sz="3200" b="1">
                <a:solidFill>
                  <a:schemeClr val="accent2"/>
                </a:solidFill>
                <a:ea typeface="ＭＳ Ｐゴシック" panose="020B0600070205080204" pitchFamily="34" charset="-128"/>
              </a:rPr>
              <a:t>Visible Imagery (~.5-.7 microns</a:t>
            </a:r>
            <a:r>
              <a:rPr lang="en-US" altLang="en-US" sz="3200">
                <a:ea typeface="ＭＳ Ｐゴシック" panose="020B0600070205080204" pitchFamily="34" charset="-128"/>
              </a:rPr>
              <a:t>)</a:t>
            </a:r>
          </a:p>
        </p:txBody>
      </p:sp>
      <p:pic>
        <p:nvPicPr>
          <p:cNvPr id="43010" name="Content Placeholder 3">
            <a:extLst>
              <a:ext uri="{FF2B5EF4-FFF2-40B4-BE49-F238E27FC236}">
                <a16:creationId xmlns:a16="http://schemas.microsoft.com/office/drawing/2014/main" id="{67561373-A1AE-5F41-A8D4-653EDB18280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0410" b="12219"/>
          <a:stretch>
            <a:fillRect/>
          </a:stretch>
        </p:blipFill>
        <p:spPr>
          <a:xfrm>
            <a:off x="1371600" y="1601788"/>
            <a:ext cx="6380163" cy="5029200"/>
          </a:xfrm>
        </p:spPr>
      </p:pic>
      <p:sp>
        <p:nvSpPr>
          <p:cNvPr id="43011" name="TextBox 1">
            <a:extLst>
              <a:ext uri="{FF2B5EF4-FFF2-40B4-BE49-F238E27FC236}">
                <a16:creationId xmlns:a16="http://schemas.microsoft.com/office/drawing/2014/main" id="{A4FA27E8-8120-B246-911E-53C7B8B285CE}"/>
              </a:ext>
            </a:extLst>
          </p:cNvPr>
          <p:cNvSpPr txBox="1">
            <a:spLocks noChangeArrowheads="1"/>
          </p:cNvSpPr>
          <p:nvPr/>
        </p:nvSpPr>
        <p:spPr bwMode="auto">
          <a:xfrm>
            <a:off x="609600" y="777875"/>
            <a:ext cx="8077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dirty="0"/>
              <a:t>Solar visible radiation reflecting off clouds, surface, sometimes dust/smoke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3676E-8204-2F48-9DB1-9C0B68BE12F1}"/>
            </a:ext>
          </a:extLst>
        </p:cNvPr>
        <p:cNvGrpSpPr/>
        <p:nvPr/>
      </p:nvGrpSpPr>
      <p:grpSpPr>
        <a:xfrm>
          <a:off x="0" y="0"/>
          <a:ext cx="0" cy="0"/>
          <a:chOff x="0" y="0"/>
          <a:chExt cx="0" cy="0"/>
        </a:xfrm>
      </p:grpSpPr>
      <p:sp>
        <p:nvSpPr>
          <p:cNvPr id="183297" name="Title 1">
            <a:extLst>
              <a:ext uri="{FF2B5EF4-FFF2-40B4-BE49-F238E27FC236}">
                <a16:creationId xmlns:a16="http://schemas.microsoft.com/office/drawing/2014/main" id="{7035F564-CA07-3014-9082-92C3B537DFB4}"/>
              </a:ext>
            </a:extLst>
          </p:cNvPr>
          <p:cNvSpPr>
            <a:spLocks noGrp="1" noChangeArrowheads="1"/>
          </p:cNvSpPr>
          <p:nvPr>
            <p:ph type="title"/>
          </p:nvPr>
        </p:nvSpPr>
        <p:spPr>
          <a:xfrm>
            <a:off x="647131" y="152400"/>
            <a:ext cx="7849737" cy="2468375"/>
          </a:xfrm>
        </p:spPr>
        <p:txBody>
          <a:bodyPr/>
          <a:lstStyle/>
          <a:p>
            <a:r>
              <a:rPr lang="en-US" altLang="en-US" b="1" dirty="0">
                <a:solidFill>
                  <a:schemeClr val="accent2"/>
                </a:solidFill>
                <a:ea typeface="ＭＳ Ｐゴシック" panose="020B0600070205080204" pitchFamily="34" charset="-128"/>
              </a:rPr>
              <a:t>Visible Imagery is in a Window Region</a:t>
            </a:r>
          </a:p>
        </p:txBody>
      </p:sp>
      <p:pic>
        <p:nvPicPr>
          <p:cNvPr id="183298" name="Content Placeholder 3">
            <a:extLst>
              <a:ext uri="{FF2B5EF4-FFF2-40B4-BE49-F238E27FC236}">
                <a16:creationId xmlns:a16="http://schemas.microsoft.com/office/drawing/2014/main" id="{69ADF323-6325-7E15-937B-DFF1E397EF4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6129" b="2799"/>
          <a:stretch/>
        </p:blipFill>
        <p:spPr>
          <a:xfrm>
            <a:off x="234502" y="2692426"/>
            <a:ext cx="7891116" cy="3784574"/>
          </a:xfrm>
        </p:spPr>
      </p:pic>
    </p:spTree>
    <p:extLst>
      <p:ext uri="{BB962C8B-B14F-4D97-AF65-F5344CB8AC3E}">
        <p14:creationId xmlns:p14="http://schemas.microsoft.com/office/powerpoint/2010/main" val="40110473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4211DEDD-E5D6-2349-8E91-0CD50D67B70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5058" name="Content Placeholder 3">
            <a:extLst>
              <a:ext uri="{FF2B5EF4-FFF2-40B4-BE49-F238E27FC236}">
                <a16:creationId xmlns:a16="http://schemas.microsoft.com/office/drawing/2014/main" id="{38BE19F1-FF6E-4D46-BA92-0A49EC57DA6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88925" y="990600"/>
            <a:ext cx="8169275" cy="5105400"/>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45B95DC2-C366-D044-BB88-03426C55143F}"/>
              </a:ext>
            </a:extLst>
          </p:cNvPr>
          <p:cNvSpPr>
            <a:spLocks noGrp="1" noChangeArrowheads="1"/>
          </p:cNvSpPr>
          <p:nvPr>
            <p:ph type="title"/>
          </p:nvPr>
        </p:nvSpPr>
        <p:spPr/>
        <p:txBody>
          <a:bodyPr/>
          <a:lstStyle/>
          <a:p>
            <a:r>
              <a:rPr lang="en-US" altLang="en-US" b="1" dirty="0">
                <a:solidFill>
                  <a:srgbClr val="0070C0"/>
                </a:solidFill>
                <a:ea typeface="ＭＳ Ｐゴシック" panose="020B0600070205080204" pitchFamily="34" charset="-128"/>
              </a:rPr>
              <a:t>Albedo (% reflected) of various surfaces in visible</a:t>
            </a:r>
          </a:p>
        </p:txBody>
      </p:sp>
      <p:pic>
        <p:nvPicPr>
          <p:cNvPr id="48130" name="Content Placeholder 4">
            <a:extLst>
              <a:ext uri="{FF2B5EF4-FFF2-40B4-BE49-F238E27FC236}">
                <a16:creationId xmlns:a16="http://schemas.microsoft.com/office/drawing/2014/main" id="{36ABEF81-F131-9B42-8A6B-47D0B82948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3513" y="2057400"/>
            <a:ext cx="8816975" cy="2819400"/>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B19E243E-B5BB-014C-8639-13B90667642C}"/>
              </a:ext>
            </a:extLst>
          </p:cNvPr>
          <p:cNvSpPr>
            <a:spLocks noGrp="1" noChangeArrowheads="1"/>
          </p:cNvSpPr>
          <p:nvPr>
            <p:ph type="title"/>
          </p:nvPr>
        </p:nvSpPr>
        <p:spPr/>
        <p:txBody>
          <a:bodyPr/>
          <a:lstStyle/>
          <a:p>
            <a:r>
              <a:rPr lang="en-US" altLang="en-US" b="1">
                <a:solidFill>
                  <a:schemeClr val="accent2"/>
                </a:solidFill>
                <a:ea typeface="ＭＳ Ｐゴシック" panose="020B0600070205080204" pitchFamily="34" charset="-128"/>
              </a:rPr>
              <a:t>Water is dark except for sun glint</a:t>
            </a:r>
          </a:p>
        </p:txBody>
      </p:sp>
      <p:pic>
        <p:nvPicPr>
          <p:cNvPr id="49154" name="Content Placeholder 4">
            <a:extLst>
              <a:ext uri="{FF2B5EF4-FFF2-40B4-BE49-F238E27FC236}">
                <a16:creationId xmlns:a16="http://schemas.microsoft.com/office/drawing/2014/main" id="{232CBB1E-B049-9E42-86A1-C5A47156E4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28800" y="2057400"/>
            <a:ext cx="5619750" cy="3806825"/>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Title 1">
            <a:extLst>
              <a:ext uri="{FF2B5EF4-FFF2-40B4-BE49-F238E27FC236}">
                <a16:creationId xmlns:a16="http://schemas.microsoft.com/office/drawing/2014/main" id="{8A20AA32-FB37-D248-B580-FAD7BBE0778B}"/>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86370" name="Content Placeholder 4" descr="A picture containing outdoor, nature&#10;&#10;Description automatically generated">
            <a:extLst>
              <a:ext uri="{FF2B5EF4-FFF2-40B4-BE49-F238E27FC236}">
                <a16:creationId xmlns:a16="http://schemas.microsoft.com/office/drawing/2014/main" id="{A745F55D-5619-B640-9ED7-E8D5B2A888A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43000" y="1245705"/>
            <a:ext cx="7896225" cy="5029200"/>
          </a:xfrm>
        </p:spPr>
      </p:pic>
      <p:sp>
        <p:nvSpPr>
          <p:cNvPr id="2" name="TextBox 1">
            <a:extLst>
              <a:ext uri="{FF2B5EF4-FFF2-40B4-BE49-F238E27FC236}">
                <a16:creationId xmlns:a16="http://schemas.microsoft.com/office/drawing/2014/main" id="{965B6C88-B9D4-8B4F-95B8-A6FFA9A0AEF9}"/>
              </a:ext>
            </a:extLst>
          </p:cNvPr>
          <p:cNvSpPr txBox="1"/>
          <p:nvPr/>
        </p:nvSpPr>
        <p:spPr>
          <a:xfrm>
            <a:off x="2438400" y="5105401"/>
            <a:ext cx="1303562" cy="461665"/>
          </a:xfrm>
          <a:prstGeom prst="rect">
            <a:avLst/>
          </a:prstGeom>
          <a:noFill/>
        </p:spPr>
        <p:txBody>
          <a:bodyPr wrap="none" rtlCol="0">
            <a:spAutoFit/>
          </a:bodyPr>
          <a:lstStyle/>
          <a:p>
            <a:r>
              <a:rPr lang="en-US" dirty="0">
                <a:solidFill>
                  <a:srgbClr val="FFFF00"/>
                </a:solidFill>
              </a:rPr>
              <a:t>Sun glint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7249-E677-C2A7-9C66-36AC7C7A976A}"/>
              </a:ext>
            </a:extLst>
          </p:cNvPr>
          <p:cNvSpPr>
            <a:spLocks noGrp="1"/>
          </p:cNvSpPr>
          <p:nvPr>
            <p:ph type="title"/>
          </p:nvPr>
        </p:nvSpPr>
        <p:spPr/>
        <p:txBody>
          <a:bodyPr/>
          <a:lstStyle/>
          <a:p>
            <a:r>
              <a:rPr lang="en-US" b="1" dirty="0">
                <a:solidFill>
                  <a:schemeClr val="accent2"/>
                </a:solidFill>
              </a:rPr>
              <a:t>The Amount of Sun Glint Depends on Wind Speed (rough water reflects less back)</a:t>
            </a:r>
          </a:p>
        </p:txBody>
      </p:sp>
      <p:pic>
        <p:nvPicPr>
          <p:cNvPr id="5" name="Content Placeholder 4" descr="A satellite image of a satellite&#10;&#10;Description automatically generated">
            <a:extLst>
              <a:ext uri="{FF2B5EF4-FFF2-40B4-BE49-F238E27FC236}">
                <a16:creationId xmlns:a16="http://schemas.microsoft.com/office/drawing/2014/main" id="{3761D545-C2C9-2A03-76CE-6EE2DC2660AD}"/>
              </a:ext>
            </a:extLst>
          </p:cNvPr>
          <p:cNvPicPr>
            <a:picLocks noGrp="1" noChangeAspect="1"/>
          </p:cNvPicPr>
          <p:nvPr>
            <p:ph idx="1"/>
          </p:nvPr>
        </p:nvPicPr>
        <p:blipFill>
          <a:blip r:embed="rId2"/>
          <a:stretch>
            <a:fillRect/>
          </a:stretch>
        </p:blipFill>
        <p:spPr>
          <a:xfrm>
            <a:off x="380999" y="2514601"/>
            <a:ext cx="8464879" cy="3746310"/>
          </a:xfrm>
        </p:spPr>
      </p:pic>
    </p:spTree>
    <p:extLst>
      <p:ext uri="{BB962C8B-B14F-4D97-AF65-F5344CB8AC3E}">
        <p14:creationId xmlns:p14="http://schemas.microsoft.com/office/powerpoint/2010/main" val="24019398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CA9E5DEB-11D9-B54F-A509-D441870C67B9}"/>
              </a:ext>
            </a:extLst>
          </p:cNvPr>
          <p:cNvSpPr>
            <a:spLocks noGrp="1" noChangeArrowheads="1"/>
          </p:cNvSpPr>
          <p:nvPr>
            <p:ph type="title"/>
          </p:nvPr>
        </p:nvSpPr>
        <p:spPr>
          <a:xfrm>
            <a:off x="762000" y="368825"/>
            <a:ext cx="7772400" cy="1143000"/>
          </a:xfrm>
        </p:spPr>
        <p:txBody>
          <a:bodyPr/>
          <a:lstStyle/>
          <a:p>
            <a:r>
              <a:rPr lang="en-US" altLang="en-US" dirty="0">
                <a:solidFill>
                  <a:schemeClr val="accent2"/>
                </a:solidFill>
                <a:ea typeface="ＭＳ Ｐゴシック" panose="020B0600070205080204" pitchFamily="34" charset="-128"/>
              </a:rPr>
              <a:t>Dust and smoke on satellite imagery</a:t>
            </a:r>
          </a:p>
        </p:txBody>
      </p:sp>
      <p:pic>
        <p:nvPicPr>
          <p:cNvPr id="50178" name="Content Placeholder 4">
            <a:extLst>
              <a:ext uri="{FF2B5EF4-FFF2-40B4-BE49-F238E27FC236}">
                <a16:creationId xmlns:a16="http://schemas.microsoft.com/office/drawing/2014/main" id="{D3E2EC1C-0510-6D45-955A-46A3CCCC801D}"/>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brightnessContrast bright="37000" contrast="16000"/>
                    </a14:imgEffect>
                  </a14:imgLayer>
                </a14:imgProps>
              </a:ext>
              <a:ext uri="{28A0092B-C50C-407E-A947-70E740481C1C}">
                <a14:useLocalDpi xmlns:a14="http://schemas.microsoft.com/office/drawing/2010/main" val="0"/>
              </a:ext>
            </a:extLst>
          </a:blip>
          <a:srcRect/>
          <a:stretch>
            <a:fillRect/>
          </a:stretch>
        </p:blipFill>
        <p:spPr>
          <a:xfrm>
            <a:off x="1485900" y="1752600"/>
            <a:ext cx="6172200" cy="4657725"/>
          </a:xfrm>
        </p:spPr>
      </p:pic>
      <p:sp>
        <p:nvSpPr>
          <p:cNvPr id="2" name="TextBox 1">
            <a:extLst>
              <a:ext uri="{FF2B5EF4-FFF2-40B4-BE49-F238E27FC236}">
                <a16:creationId xmlns:a16="http://schemas.microsoft.com/office/drawing/2014/main" id="{54BB5768-E0E4-C557-6844-8D38A32F0218}"/>
              </a:ext>
            </a:extLst>
          </p:cNvPr>
          <p:cNvSpPr txBox="1"/>
          <p:nvPr/>
        </p:nvSpPr>
        <p:spPr>
          <a:xfrm>
            <a:off x="2445994" y="6365440"/>
            <a:ext cx="4404411" cy="461665"/>
          </a:xfrm>
          <a:prstGeom prst="rect">
            <a:avLst/>
          </a:prstGeom>
          <a:noFill/>
        </p:spPr>
        <p:txBody>
          <a:bodyPr wrap="none" rtlCol="0">
            <a:spAutoFit/>
          </a:bodyPr>
          <a:lstStyle/>
          <a:p>
            <a:r>
              <a:rPr lang="en-US" dirty="0"/>
              <a:t>Sahara Dust Moving over Atlantic</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C8D291BB-4F4E-C344-B3C9-37A3F6F8FE13}"/>
              </a:ext>
            </a:extLst>
          </p:cNvPr>
          <p:cNvSpPr>
            <a:spLocks noGrp="1" noChangeArrowheads="1"/>
          </p:cNvSpPr>
          <p:nvPr>
            <p:ph type="title"/>
          </p:nvPr>
        </p:nvSpPr>
        <p:spPr/>
        <p:txBody>
          <a:bodyPr/>
          <a:lstStyle/>
          <a:p>
            <a:r>
              <a:rPr lang="en-US" altLang="en-US" dirty="0">
                <a:solidFill>
                  <a:schemeClr val="accent2"/>
                </a:solidFill>
                <a:ea typeface="ＭＳ Ｐゴシック" panose="020B0600070205080204" pitchFamily="34" charset="-128"/>
              </a:rPr>
              <a:t>Wildfire Smoke</a:t>
            </a:r>
          </a:p>
        </p:txBody>
      </p:sp>
      <p:pic>
        <p:nvPicPr>
          <p:cNvPr id="51202" name="Content Placeholder 4">
            <a:extLst>
              <a:ext uri="{FF2B5EF4-FFF2-40B4-BE49-F238E27FC236}">
                <a16:creationId xmlns:a16="http://schemas.microsoft.com/office/drawing/2014/main" id="{DA60CEA4-506C-A944-B779-171CCF70201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69975" y="1981200"/>
            <a:ext cx="7004050" cy="4114800"/>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06B668AE-6223-F54C-904A-6DE93449E4E2}"/>
              </a:ext>
            </a:extLst>
          </p:cNvPr>
          <p:cNvSpPr>
            <a:spLocks noGrp="1" noChangeArrowheads="1"/>
          </p:cNvSpPr>
          <p:nvPr>
            <p:ph type="title"/>
          </p:nvPr>
        </p:nvSpPr>
        <p:spPr>
          <a:xfrm>
            <a:off x="685800" y="844550"/>
            <a:ext cx="7772400" cy="1143000"/>
          </a:xfrm>
        </p:spPr>
        <p:txBody>
          <a:bodyPr/>
          <a:lstStyle/>
          <a:p>
            <a:r>
              <a:rPr lang="en-US" altLang="en-US" b="1" dirty="0">
                <a:solidFill>
                  <a:srgbClr val="0070C0"/>
                </a:solidFill>
                <a:ea typeface="ＭＳ Ｐゴシック" panose="020B0600070205080204" pitchFamily="34" charset="-128"/>
              </a:rPr>
              <a:t>With two visible channels can produce “color” imagery</a:t>
            </a:r>
          </a:p>
        </p:txBody>
      </p:sp>
      <p:pic>
        <p:nvPicPr>
          <p:cNvPr id="52226" name="Content Placeholder 4">
            <a:extLst>
              <a:ext uri="{FF2B5EF4-FFF2-40B4-BE49-F238E27FC236}">
                <a16:creationId xmlns:a16="http://schemas.microsoft.com/office/drawing/2014/main" id="{2DFA080A-9406-2D43-9F3C-8E8C717DAE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66800" y="2971800"/>
            <a:ext cx="7256463" cy="2470150"/>
          </a:xfr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D4F8D050-E2C8-544C-9C34-A0800ECB24DD}"/>
              </a:ext>
            </a:extLst>
          </p:cNvPr>
          <p:cNvSpPr>
            <a:spLocks noGrp="1" noChangeArrowheads="1"/>
          </p:cNvSpPr>
          <p:nvPr>
            <p:ph type="title"/>
          </p:nvPr>
        </p:nvSpPr>
        <p:spPr/>
        <p:txBody>
          <a:bodyPr/>
          <a:lstStyle/>
          <a:p>
            <a:r>
              <a:rPr lang="en-US" altLang="en-US" b="1" dirty="0">
                <a:solidFill>
                  <a:srgbClr val="0070C0"/>
                </a:solidFill>
                <a:ea typeface="ＭＳ Ｐゴシック" panose="020B0600070205080204" pitchFamily="34" charset="-128"/>
              </a:rPr>
              <a:t>GOES Color Imagery in Visible</a:t>
            </a:r>
          </a:p>
        </p:txBody>
      </p:sp>
      <p:pic>
        <p:nvPicPr>
          <p:cNvPr id="53250" name="Content Placeholder 4">
            <a:extLst>
              <a:ext uri="{FF2B5EF4-FFF2-40B4-BE49-F238E27FC236}">
                <a16:creationId xmlns:a16="http://schemas.microsoft.com/office/drawing/2014/main" id="{DFEB41F0-86AB-3C47-BCDF-AE695E9AD3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92375" y="1981200"/>
            <a:ext cx="4313238" cy="4267200"/>
          </a:xfr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extBox 1">
            <a:extLst>
              <a:ext uri="{FF2B5EF4-FFF2-40B4-BE49-F238E27FC236}">
                <a16:creationId xmlns:a16="http://schemas.microsoft.com/office/drawing/2014/main" id="{61F454D2-CE7F-F74D-925C-ED50DD797DB5}"/>
              </a:ext>
            </a:extLst>
          </p:cNvPr>
          <p:cNvSpPr txBox="1">
            <a:spLocks noChangeArrowheads="1"/>
          </p:cNvSpPr>
          <p:nvPr/>
        </p:nvSpPr>
        <p:spPr bwMode="auto">
          <a:xfrm>
            <a:off x="1905000" y="468520"/>
            <a:ext cx="51020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800" b="1" dirty="0">
                <a:solidFill>
                  <a:schemeClr val="accent2"/>
                </a:solidFill>
              </a:rPr>
              <a:t>GOES 17 Color Visible Imagery</a:t>
            </a:r>
          </a:p>
        </p:txBody>
      </p:sp>
      <p:pic>
        <p:nvPicPr>
          <p:cNvPr id="54274" name="Picture 3" descr="A picture containing outdoor, snow&#13;&#10;&#13;&#10;Description automatically generated">
            <a:extLst>
              <a:ext uri="{FF2B5EF4-FFF2-40B4-BE49-F238E27FC236}">
                <a16:creationId xmlns:a16="http://schemas.microsoft.com/office/drawing/2014/main" id="{7D410500-161A-BE44-ACA1-DEA56E0C9B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025525"/>
            <a:ext cx="7162800" cy="533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1" descr="201110101600.gif">
            <a:extLst>
              <a:ext uri="{FF2B5EF4-FFF2-40B4-BE49-F238E27FC236}">
                <a16:creationId xmlns:a16="http://schemas.microsoft.com/office/drawing/2014/main" id="{C6004F2E-1F49-DD40-9222-FF3AF86C6DDF}"/>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38000"/>
                    </a14:imgEffect>
                  </a14:imgLayer>
                </a14:imgProps>
              </a:ext>
              <a:ext uri="{28A0092B-C50C-407E-A947-70E740481C1C}">
                <a14:useLocalDpi xmlns:a14="http://schemas.microsoft.com/office/drawing/2010/main" val="0"/>
              </a:ext>
            </a:extLst>
          </a:blip>
          <a:srcRect r="5874" b="6089"/>
          <a:stretch/>
        </p:blipFill>
        <p:spPr bwMode="auto">
          <a:xfrm>
            <a:off x="1676400" y="1791694"/>
            <a:ext cx="57912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493433E6-A37C-5E48-B9D6-35FB45DA5B83}"/>
              </a:ext>
            </a:extLst>
          </p:cNvPr>
          <p:cNvSpPr>
            <a:spLocks noGrp="1"/>
          </p:cNvSpPr>
          <p:nvPr>
            <p:ph type="title"/>
          </p:nvPr>
        </p:nvSpPr>
        <p:spPr>
          <a:xfrm>
            <a:off x="685800" y="381000"/>
            <a:ext cx="7772400" cy="1143000"/>
          </a:xfrm>
        </p:spPr>
        <p:txBody>
          <a:bodyPr/>
          <a:lstStyle/>
          <a:p>
            <a:r>
              <a:rPr lang="en-US" b="1" dirty="0">
                <a:solidFill>
                  <a:srgbClr val="0070C0"/>
                </a:solidFill>
              </a:rPr>
              <a:t>The Problem With Visible Imagery:  Night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54B9F8C7-A0EA-A948-B8D2-39503FF8BE2E}"/>
              </a:ext>
            </a:extLst>
          </p:cNvPr>
          <p:cNvSpPr>
            <a:spLocks noGrp="1" noChangeArrowheads="1"/>
          </p:cNvSpPr>
          <p:nvPr>
            <p:ph type="title"/>
          </p:nvPr>
        </p:nvSpPr>
        <p:spPr>
          <a:xfrm>
            <a:off x="685800" y="228600"/>
            <a:ext cx="7772400" cy="1143000"/>
          </a:xfrm>
        </p:spPr>
        <p:txBody>
          <a:bodyPr/>
          <a:lstStyle/>
          <a:p>
            <a:r>
              <a:rPr lang="en-US" altLang="en-US" b="1" dirty="0">
                <a:solidFill>
                  <a:srgbClr val="0070C0"/>
                </a:solidFill>
                <a:ea typeface="ＭＳ Ｐゴシック" panose="020B0600070205080204" pitchFamily="34" charset="-128"/>
              </a:rPr>
              <a:t>Infrared (IR) satellite imagery</a:t>
            </a:r>
          </a:p>
        </p:txBody>
      </p:sp>
      <p:sp>
        <p:nvSpPr>
          <p:cNvPr id="55298" name="Content Placeholder 2">
            <a:extLst>
              <a:ext uri="{FF2B5EF4-FFF2-40B4-BE49-F238E27FC236}">
                <a16:creationId xmlns:a16="http://schemas.microsoft.com/office/drawing/2014/main" id="{294995C4-28CD-B54A-9B3E-CC17B9E463A6}"/>
              </a:ext>
            </a:extLst>
          </p:cNvPr>
          <p:cNvSpPr>
            <a:spLocks noGrp="1" noChangeArrowheads="1"/>
          </p:cNvSpPr>
          <p:nvPr>
            <p:ph idx="1"/>
          </p:nvPr>
        </p:nvSpPr>
        <p:spPr>
          <a:xfrm>
            <a:off x="372665" y="1295400"/>
            <a:ext cx="8398669" cy="4114800"/>
          </a:xfrm>
        </p:spPr>
        <p:txBody>
          <a:bodyPr/>
          <a:lstStyle/>
          <a:p>
            <a:r>
              <a:rPr lang="en-US" altLang="en-US" dirty="0">
                <a:ea typeface="ＭＳ Ｐゴシック" panose="020B0600070205080204" pitchFamily="34" charset="-128"/>
              </a:rPr>
              <a:t>Senses infrared radiation emitted by clouds and the surface.</a:t>
            </a:r>
          </a:p>
          <a:p>
            <a:r>
              <a:rPr lang="en-US" altLang="en-US" dirty="0">
                <a:ea typeface="ＭＳ Ｐゴシック" panose="020B0600070205080204" pitchFamily="34" charset="-128"/>
              </a:rPr>
              <a:t>Wavelengths typically 8-12 microns, a </a:t>
            </a:r>
            <a:r>
              <a:rPr lang="en-US" altLang="en-US" b="1" dirty="0">
                <a:ea typeface="ＭＳ Ｐゴシック" panose="020B0600070205080204" pitchFamily="34" charset="-128"/>
              </a:rPr>
              <a:t>window region </a:t>
            </a:r>
            <a:r>
              <a:rPr lang="en-US" altLang="en-US" dirty="0">
                <a:ea typeface="ＭＳ Ｐゴシック" panose="020B0600070205080204" pitchFamily="34" charset="-128"/>
              </a:rPr>
              <a:t>in IR and near the max intensity wavelength emitted by earth/atmosphere.</a:t>
            </a:r>
          </a:p>
          <a:p>
            <a:r>
              <a:rPr lang="en-US" altLang="en-US" b="1" dirty="0">
                <a:ea typeface="ＭＳ Ｐゴシック" panose="020B0600070205080204" pitchFamily="34" charset="-128"/>
              </a:rPr>
              <a:t>Warmer objects emit more infrared radiation</a:t>
            </a:r>
            <a:r>
              <a:rPr lang="en-US" altLang="en-US" dirty="0">
                <a:ea typeface="ＭＳ Ｐゴシック" panose="020B0600070205080204" pitchFamily="34" charset="-128"/>
              </a:rPr>
              <a:t>. </a:t>
            </a:r>
          </a:p>
          <a:p>
            <a:r>
              <a:rPr lang="en-US" altLang="en-US" dirty="0">
                <a:ea typeface="ＭＳ Ｐゴシック" panose="020B0600070205080204" pitchFamily="34" charset="-128"/>
              </a:rPr>
              <a:t>Can thus tell temperature of clouds or surface by the amount of emitted infrared radiation</a:t>
            </a:r>
          </a:p>
          <a:p>
            <a:r>
              <a:rPr lang="en-US" altLang="en-US" dirty="0">
                <a:ea typeface="ＭＳ Ｐゴシック" panose="020B0600070205080204" pitchFamily="34" charset="-128"/>
              </a:rPr>
              <a:t>Good during both night and day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7938B-3639-9FA4-D05D-E4AA06E0370C}"/>
            </a:ext>
          </a:extLst>
        </p:cNvPr>
        <p:cNvGrpSpPr/>
        <p:nvPr/>
      </p:nvGrpSpPr>
      <p:grpSpPr>
        <a:xfrm>
          <a:off x="0" y="0"/>
          <a:ext cx="0" cy="0"/>
          <a:chOff x="0" y="0"/>
          <a:chExt cx="0" cy="0"/>
        </a:xfrm>
      </p:grpSpPr>
      <p:sp>
        <p:nvSpPr>
          <p:cNvPr id="183297" name="Title 1">
            <a:extLst>
              <a:ext uri="{FF2B5EF4-FFF2-40B4-BE49-F238E27FC236}">
                <a16:creationId xmlns:a16="http://schemas.microsoft.com/office/drawing/2014/main" id="{0F6A721D-7655-F64F-3EA4-247493EF44D6}"/>
              </a:ext>
            </a:extLst>
          </p:cNvPr>
          <p:cNvSpPr>
            <a:spLocks noGrp="1" noChangeArrowheads="1"/>
          </p:cNvSpPr>
          <p:nvPr>
            <p:ph type="title"/>
          </p:nvPr>
        </p:nvSpPr>
        <p:spPr>
          <a:xfrm>
            <a:off x="647131" y="152400"/>
            <a:ext cx="7849737" cy="2468375"/>
          </a:xfrm>
        </p:spPr>
        <p:txBody>
          <a:bodyPr/>
          <a:lstStyle/>
          <a:p>
            <a:r>
              <a:rPr lang="en-US" altLang="en-US" b="1" dirty="0">
                <a:solidFill>
                  <a:schemeClr val="accent2"/>
                </a:solidFill>
                <a:ea typeface="ＭＳ Ｐゴシック" panose="020B0600070205080204" pitchFamily="34" charset="-128"/>
              </a:rPr>
              <a:t>Classic IR satellite imagery is mainly in a window region in the IR (roughly 8-12 microns)</a:t>
            </a:r>
          </a:p>
        </p:txBody>
      </p:sp>
      <p:pic>
        <p:nvPicPr>
          <p:cNvPr id="183298" name="Content Placeholder 3">
            <a:extLst>
              <a:ext uri="{FF2B5EF4-FFF2-40B4-BE49-F238E27FC236}">
                <a16:creationId xmlns:a16="http://schemas.microsoft.com/office/drawing/2014/main" id="{512CC620-59B5-212B-21E9-F547D5336C0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6129" b="2799"/>
          <a:stretch/>
        </p:blipFill>
        <p:spPr>
          <a:xfrm>
            <a:off x="234502" y="2692426"/>
            <a:ext cx="7891116" cy="3784574"/>
          </a:xfrm>
        </p:spPr>
      </p:pic>
      <p:sp>
        <p:nvSpPr>
          <p:cNvPr id="2" name="Left-Right Arrow 1">
            <a:extLst>
              <a:ext uri="{FF2B5EF4-FFF2-40B4-BE49-F238E27FC236}">
                <a16:creationId xmlns:a16="http://schemas.microsoft.com/office/drawing/2014/main" id="{9911A695-78CF-ABD0-9038-28F62BAA245B}"/>
              </a:ext>
            </a:extLst>
          </p:cNvPr>
          <p:cNvSpPr/>
          <p:nvPr/>
        </p:nvSpPr>
        <p:spPr bwMode="auto">
          <a:xfrm>
            <a:off x="5029200" y="3962400"/>
            <a:ext cx="1143000" cy="457200"/>
          </a:xfrm>
          <a:prstGeom prst="lef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pitchFamily="-107" charset="0"/>
              </a:rPr>
              <a:t>IR</a:t>
            </a:r>
          </a:p>
        </p:txBody>
      </p:sp>
    </p:spTree>
    <p:extLst>
      <p:ext uri="{BB962C8B-B14F-4D97-AF65-F5344CB8AC3E}">
        <p14:creationId xmlns:p14="http://schemas.microsoft.com/office/powerpoint/2010/main" val="7926100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CADD3A96-0C99-FE47-826D-D431DE19E2C6}"/>
              </a:ext>
            </a:extLst>
          </p:cNvPr>
          <p:cNvSpPr>
            <a:spLocks noGrp="1" noChangeArrowheads="1"/>
          </p:cNvSpPr>
          <p:nvPr>
            <p:ph type="title"/>
          </p:nvPr>
        </p:nvSpPr>
        <p:spPr/>
        <p:txBody>
          <a:bodyPr/>
          <a:lstStyle/>
          <a:p>
            <a:r>
              <a:rPr lang="en-US" altLang="en-US" b="1" dirty="0">
                <a:solidFill>
                  <a:srgbClr val="0070C0"/>
                </a:solidFill>
                <a:ea typeface="ＭＳ Ｐゴシック" panose="020B0600070205080204" pitchFamily="34" charset="-128"/>
              </a:rPr>
              <a:t>Infrared</a:t>
            </a:r>
          </a:p>
        </p:txBody>
      </p:sp>
      <p:sp>
        <p:nvSpPr>
          <p:cNvPr id="56322" name="Content Placeholder 2">
            <a:extLst>
              <a:ext uri="{FF2B5EF4-FFF2-40B4-BE49-F238E27FC236}">
                <a16:creationId xmlns:a16="http://schemas.microsoft.com/office/drawing/2014/main" id="{3BB6C1E0-98BA-6D40-992A-176AA3DF51AE}"/>
              </a:ext>
            </a:extLst>
          </p:cNvPr>
          <p:cNvSpPr>
            <a:spLocks noGrp="1" noChangeArrowheads="1"/>
          </p:cNvSpPr>
          <p:nvPr>
            <p:ph idx="1"/>
          </p:nvPr>
        </p:nvSpPr>
        <p:spPr>
          <a:xfrm>
            <a:off x="457200" y="1983617"/>
            <a:ext cx="4383087" cy="4114800"/>
          </a:xfrm>
        </p:spPr>
        <p:txBody>
          <a:bodyPr/>
          <a:lstStyle/>
          <a:p>
            <a:r>
              <a:rPr lang="en-US" altLang="en-US" dirty="0">
                <a:ea typeface="ＭＳ Ｐゴシック" panose="020B0600070205080204" pitchFamily="34" charset="-128"/>
              </a:rPr>
              <a:t>Often shown in gray scale with white being cold, dark being warm.</a:t>
            </a:r>
          </a:p>
          <a:p>
            <a:r>
              <a:rPr lang="en-US" altLang="en-US" dirty="0">
                <a:ea typeface="ＭＳ Ｐゴシック" panose="020B0600070205080204" pitchFamily="34" charset="-128"/>
              </a:rPr>
              <a:t>Sometimes color enhanced</a:t>
            </a:r>
          </a:p>
          <a:p>
            <a:r>
              <a:rPr lang="en-US" altLang="en-US" dirty="0">
                <a:ea typeface="ＭＳ Ｐゴシック" panose="020B0600070205080204" pitchFamily="34" charset="-128"/>
              </a:rPr>
              <a:t>Resolution:  about 1-2 km</a:t>
            </a:r>
          </a:p>
          <a:p>
            <a:endParaRPr lang="en-US" altLang="en-US" dirty="0">
              <a:ea typeface="ＭＳ Ｐゴシック" panose="020B0600070205080204" pitchFamily="34" charset="-128"/>
            </a:endParaRPr>
          </a:p>
        </p:txBody>
      </p:sp>
      <p:pic>
        <p:nvPicPr>
          <p:cNvPr id="56323" name="Picture 2" descr="200610082200ir.gif                                             001C16A5&#10;Cliff Disk                     BB5EA40C:">
            <a:extLst>
              <a:ext uri="{FF2B5EF4-FFF2-40B4-BE49-F238E27FC236}">
                <a16:creationId xmlns:a16="http://schemas.microsoft.com/office/drawing/2014/main" id="{FBBCC959-801C-7344-828B-FBEB1A1A5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876" b="6509"/>
          <a:stretch>
            <a:fillRect/>
          </a:stretch>
        </p:blipFill>
        <p:spPr bwMode="auto">
          <a:xfrm>
            <a:off x="5105400" y="1983617"/>
            <a:ext cx="3681413"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69" name="Picture 1" descr="201110101600ir.gif">
            <a:extLst>
              <a:ext uri="{FF2B5EF4-FFF2-40B4-BE49-F238E27FC236}">
                <a16:creationId xmlns:a16="http://schemas.microsoft.com/office/drawing/2014/main" id="{58A3219E-08B9-9D46-86A6-594C21AB7D46}"/>
              </a:ext>
            </a:extLst>
          </p:cNvPr>
          <p:cNvPicPr>
            <a:picLocks noChangeAspect="1"/>
          </p:cNvPicPr>
          <p:nvPr/>
        </p:nvPicPr>
        <p:blipFill rotWithShape="1">
          <a:blip r:embed="rId2">
            <a:extLst>
              <a:ext uri="{28A0092B-C50C-407E-A947-70E740481C1C}">
                <a14:useLocalDpi xmlns:a14="http://schemas.microsoft.com/office/drawing/2010/main" val="0"/>
              </a:ext>
            </a:extLst>
          </a:blip>
          <a:srcRect r="7095" b="5555"/>
          <a:stretch/>
        </p:blipFill>
        <p:spPr bwMode="auto">
          <a:xfrm>
            <a:off x="304800" y="0"/>
            <a:ext cx="8148637" cy="6663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3" name="Picture 1" descr="201110101545.gif">
            <a:extLst>
              <a:ext uri="{FF2B5EF4-FFF2-40B4-BE49-F238E27FC236}">
                <a16:creationId xmlns:a16="http://schemas.microsoft.com/office/drawing/2014/main" id="{71D71FF1-5238-B646-AFAC-FCF1430FA3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0"/>
            <a:ext cx="43576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4" name="Picture 2" descr="201110101545ir.gif">
            <a:extLst>
              <a:ext uri="{FF2B5EF4-FFF2-40B4-BE49-F238E27FC236}">
                <a16:creationId xmlns:a16="http://schemas.microsoft.com/office/drawing/2014/main" id="{A92B5CF7-7C0D-C34A-94F4-DE4D60B1A1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0"/>
            <a:ext cx="43576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E823077-F01E-BD46-8756-6CAC38EEE10A}"/>
              </a:ext>
            </a:extLst>
          </p:cNvPr>
          <p:cNvSpPr txBox="1"/>
          <p:nvPr/>
        </p:nvSpPr>
        <p:spPr>
          <a:xfrm>
            <a:off x="685800" y="6324600"/>
            <a:ext cx="1079078" cy="461665"/>
          </a:xfrm>
          <a:prstGeom prst="rect">
            <a:avLst/>
          </a:prstGeom>
          <a:noFill/>
        </p:spPr>
        <p:txBody>
          <a:bodyPr wrap="none" rtlCol="0">
            <a:spAutoFit/>
          </a:bodyPr>
          <a:lstStyle/>
          <a:p>
            <a:r>
              <a:rPr lang="en-US" b="1" dirty="0">
                <a:solidFill>
                  <a:schemeClr val="bg1"/>
                </a:solidFill>
              </a:rPr>
              <a:t>Visible</a:t>
            </a:r>
          </a:p>
        </p:txBody>
      </p:sp>
      <p:sp>
        <p:nvSpPr>
          <p:cNvPr id="3" name="TextBox 2">
            <a:extLst>
              <a:ext uri="{FF2B5EF4-FFF2-40B4-BE49-F238E27FC236}">
                <a16:creationId xmlns:a16="http://schemas.microsoft.com/office/drawing/2014/main" id="{33A713B7-3AC1-3D4D-840F-C0D66951798A}"/>
              </a:ext>
            </a:extLst>
          </p:cNvPr>
          <p:cNvSpPr txBox="1"/>
          <p:nvPr/>
        </p:nvSpPr>
        <p:spPr>
          <a:xfrm>
            <a:off x="5043488" y="6340084"/>
            <a:ext cx="1307794" cy="461665"/>
          </a:xfrm>
          <a:prstGeom prst="rect">
            <a:avLst/>
          </a:prstGeom>
          <a:noFill/>
        </p:spPr>
        <p:txBody>
          <a:bodyPr wrap="none" rtlCol="0">
            <a:spAutoFit/>
          </a:bodyPr>
          <a:lstStyle/>
          <a:p>
            <a:r>
              <a:rPr lang="en-US" b="1" dirty="0">
                <a:solidFill>
                  <a:schemeClr val="bg1"/>
                </a:solidFill>
              </a:rPr>
              <a:t>Infrared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A43E096C-A773-C042-960E-BF9C5B8C8A2E}"/>
              </a:ext>
            </a:extLst>
          </p:cNvPr>
          <p:cNvSpPr>
            <a:spLocks noGrp="1" noChangeArrowheads="1"/>
          </p:cNvSpPr>
          <p:nvPr>
            <p:ph type="title"/>
          </p:nvPr>
        </p:nvSpPr>
        <p:spPr>
          <a:xfrm>
            <a:off x="609600" y="304800"/>
            <a:ext cx="7696200" cy="914400"/>
          </a:xfrm>
        </p:spPr>
        <p:txBody>
          <a:bodyPr/>
          <a:lstStyle/>
          <a:p>
            <a:r>
              <a:rPr lang="en-US" altLang="en-US" b="1" dirty="0">
                <a:solidFill>
                  <a:schemeClr val="accent2"/>
                </a:solidFill>
                <a:ea typeface="ＭＳ Ｐゴシック" panose="020B0600070205080204" pitchFamily="34" charset="-128"/>
              </a:rPr>
              <a:t>IR Image Enhancement</a:t>
            </a:r>
          </a:p>
        </p:txBody>
      </p:sp>
      <p:sp>
        <p:nvSpPr>
          <p:cNvPr id="60418" name="Content Placeholder 2">
            <a:extLst>
              <a:ext uri="{FF2B5EF4-FFF2-40B4-BE49-F238E27FC236}">
                <a16:creationId xmlns:a16="http://schemas.microsoft.com/office/drawing/2014/main" id="{C9522261-BFDA-A249-84FB-5F5D9C1A227E}"/>
              </a:ext>
            </a:extLst>
          </p:cNvPr>
          <p:cNvSpPr>
            <a:spLocks noGrp="1" noChangeArrowheads="1"/>
          </p:cNvSpPr>
          <p:nvPr>
            <p:ph idx="1"/>
          </p:nvPr>
        </p:nvSpPr>
        <p:spPr>
          <a:xfrm>
            <a:off x="685800" y="1447800"/>
            <a:ext cx="8147050" cy="4114800"/>
          </a:xfrm>
        </p:spPr>
        <p:txBody>
          <a:bodyPr/>
          <a:lstStyle/>
          <a:p>
            <a:r>
              <a:rPr lang="en-US" altLang="en-US" b="1" dirty="0">
                <a:ea typeface="ＭＳ Ｐゴシック" panose="020B0600070205080204" pitchFamily="34" charset="-128"/>
              </a:rPr>
              <a:t>The problem</a:t>
            </a:r>
            <a:r>
              <a:rPr lang="en-US" altLang="en-US" dirty="0">
                <a:ea typeface="ＭＳ Ｐゴシック" panose="020B0600070205080204" pitchFamily="34" charset="-128"/>
              </a:rPr>
              <a:t>:  human beings can only differentiate between 10-15 shades of gray.</a:t>
            </a:r>
          </a:p>
          <a:p>
            <a:r>
              <a:rPr lang="en-US" altLang="en-US" dirty="0">
                <a:ea typeface="ＭＳ Ｐゴシック" panose="020B0600070205080204" pitchFamily="34" charset="-128"/>
              </a:rPr>
              <a:t>How do we help people distinguish more detail?</a:t>
            </a:r>
          </a:p>
        </p:txBody>
      </p:sp>
      <p:pic>
        <p:nvPicPr>
          <p:cNvPr id="60419" name="Picture 3" descr="201110101600ir.gif">
            <a:extLst>
              <a:ext uri="{FF2B5EF4-FFF2-40B4-BE49-F238E27FC236}">
                <a16:creationId xmlns:a16="http://schemas.microsoft.com/office/drawing/2014/main" id="{7AAE5FF9-2909-474A-9468-3B304A695CB6}"/>
              </a:ext>
            </a:extLst>
          </p:cNvPr>
          <p:cNvPicPr>
            <a:picLocks noChangeAspect="1"/>
          </p:cNvPicPr>
          <p:nvPr/>
        </p:nvPicPr>
        <p:blipFill>
          <a:blip r:embed="rId2">
            <a:extLst>
              <a:ext uri="{28A0092B-C50C-407E-A947-70E740481C1C}">
                <a14:useLocalDpi xmlns:a14="http://schemas.microsoft.com/office/drawing/2010/main" val="0"/>
              </a:ext>
            </a:extLst>
          </a:blip>
          <a:srcRect l="15140" r="10669" b="60001"/>
          <a:stretch>
            <a:fillRect/>
          </a:stretch>
        </p:blipFill>
        <p:spPr bwMode="auto">
          <a:xfrm>
            <a:off x="1981200" y="3535363"/>
            <a:ext cx="685165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A43E096C-A773-C042-960E-BF9C5B8C8A2E}"/>
              </a:ext>
            </a:extLst>
          </p:cNvPr>
          <p:cNvSpPr>
            <a:spLocks noGrp="1" noChangeArrowheads="1"/>
          </p:cNvSpPr>
          <p:nvPr>
            <p:ph type="title"/>
          </p:nvPr>
        </p:nvSpPr>
        <p:spPr>
          <a:xfrm>
            <a:off x="609600" y="304800"/>
            <a:ext cx="7696200" cy="914400"/>
          </a:xfrm>
        </p:spPr>
        <p:txBody>
          <a:bodyPr/>
          <a:lstStyle/>
          <a:p>
            <a:r>
              <a:rPr lang="en-US" altLang="en-US" b="1" dirty="0">
                <a:solidFill>
                  <a:schemeClr val="accent2"/>
                </a:solidFill>
                <a:ea typeface="ＭＳ Ｐゴシック" panose="020B0600070205080204" pitchFamily="34" charset="-128"/>
              </a:rPr>
              <a:t>Enhancing IR Imagery</a:t>
            </a:r>
          </a:p>
        </p:txBody>
      </p:sp>
      <p:sp>
        <p:nvSpPr>
          <p:cNvPr id="60418" name="Content Placeholder 2">
            <a:extLst>
              <a:ext uri="{FF2B5EF4-FFF2-40B4-BE49-F238E27FC236}">
                <a16:creationId xmlns:a16="http://schemas.microsoft.com/office/drawing/2014/main" id="{C9522261-BFDA-A249-84FB-5F5D9C1A227E}"/>
              </a:ext>
            </a:extLst>
          </p:cNvPr>
          <p:cNvSpPr>
            <a:spLocks noGrp="1" noChangeArrowheads="1"/>
          </p:cNvSpPr>
          <p:nvPr>
            <p:ph idx="1"/>
          </p:nvPr>
        </p:nvSpPr>
        <p:spPr>
          <a:xfrm>
            <a:off x="685800" y="1447800"/>
            <a:ext cx="8147050" cy="4114800"/>
          </a:xfrm>
        </p:spPr>
        <p:txBody>
          <a:bodyPr/>
          <a:lstStyle/>
          <a:p>
            <a:r>
              <a:rPr lang="en-US" altLang="en-US" dirty="0">
                <a:ea typeface="ＭＳ Ｐゴシック" panose="020B0600070205080204" pitchFamily="34" charset="-128"/>
              </a:rPr>
              <a:t>Solution: work around the limitations of human vision</a:t>
            </a:r>
          </a:p>
          <a:p>
            <a:r>
              <a:rPr lang="en-US" altLang="en-US" dirty="0">
                <a:ea typeface="ＭＳ Ｐゴシック" panose="020B0600070205080204" pitchFamily="34" charset="-128"/>
              </a:rPr>
              <a:t>Use </a:t>
            </a:r>
            <a:r>
              <a:rPr lang="en-US" altLang="en-US" b="1" dirty="0">
                <a:ea typeface="ＭＳ Ｐゴシック" panose="020B0600070205080204" pitchFamily="34" charset="-128"/>
              </a:rPr>
              <a:t>color</a:t>
            </a:r>
            <a:r>
              <a:rPr lang="en-US" altLang="en-US" dirty="0">
                <a:ea typeface="ＭＳ Ｐゴシック" panose="020B0600070205080204" pitchFamily="34" charset="-128"/>
              </a:rPr>
              <a:t> or go through </a:t>
            </a:r>
            <a:r>
              <a:rPr lang="en-US" altLang="en-US" b="1" dirty="0">
                <a:ea typeface="ＭＳ Ｐゴシック" panose="020B0600070205080204" pitchFamily="34" charset="-128"/>
              </a:rPr>
              <a:t>gray shades multiple times</a:t>
            </a:r>
            <a:r>
              <a:rPr lang="en-US" altLang="en-US" dirty="0">
                <a:ea typeface="ＭＳ Ｐゴシック" panose="020B0600070205080204" pitchFamily="34" charset="-128"/>
              </a:rPr>
              <a:t> or with </a:t>
            </a:r>
            <a:r>
              <a:rPr lang="en-US" altLang="en-US" b="1" dirty="0">
                <a:ea typeface="ＭＳ Ｐゴシック" panose="020B0600070205080204" pitchFamily="34" charset="-128"/>
              </a:rPr>
              <a:t>sharp delineations </a:t>
            </a:r>
            <a:r>
              <a:rPr lang="en-US" altLang="en-US" dirty="0">
                <a:ea typeface="ＭＳ Ｐゴシック" panose="020B0600070205080204" pitchFamily="34" charset="-128"/>
              </a:rPr>
              <a:t>of shading</a:t>
            </a:r>
          </a:p>
        </p:txBody>
      </p:sp>
      <p:pic>
        <p:nvPicPr>
          <p:cNvPr id="60419" name="Picture 3" descr="201110101600ir.gif">
            <a:extLst>
              <a:ext uri="{FF2B5EF4-FFF2-40B4-BE49-F238E27FC236}">
                <a16:creationId xmlns:a16="http://schemas.microsoft.com/office/drawing/2014/main" id="{7AAE5FF9-2909-474A-9468-3B304A695CB6}"/>
              </a:ext>
            </a:extLst>
          </p:cNvPr>
          <p:cNvPicPr>
            <a:picLocks noChangeAspect="1"/>
          </p:cNvPicPr>
          <p:nvPr/>
        </p:nvPicPr>
        <p:blipFill>
          <a:blip r:embed="rId2">
            <a:extLst>
              <a:ext uri="{28A0092B-C50C-407E-A947-70E740481C1C}">
                <a14:useLocalDpi xmlns:a14="http://schemas.microsoft.com/office/drawing/2010/main" val="0"/>
              </a:ext>
            </a:extLst>
          </a:blip>
          <a:srcRect l="15140" r="10669" b="60001"/>
          <a:stretch>
            <a:fillRect/>
          </a:stretch>
        </p:blipFill>
        <p:spPr bwMode="auto">
          <a:xfrm>
            <a:off x="1333500" y="3505200"/>
            <a:ext cx="685165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2862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D8293D63-B846-7A48-879E-6E0529CD52AD}"/>
              </a:ext>
            </a:extLst>
          </p:cNvPr>
          <p:cNvSpPr>
            <a:spLocks noGrp="1" noChangeArrowheads="1"/>
          </p:cNvSpPr>
          <p:nvPr>
            <p:ph type="title"/>
          </p:nvPr>
        </p:nvSpPr>
        <p:spPr>
          <a:xfrm>
            <a:off x="347612" y="3158192"/>
            <a:ext cx="1905000" cy="1600200"/>
          </a:xfrm>
        </p:spPr>
        <p:txBody>
          <a:bodyPr/>
          <a:lstStyle/>
          <a:p>
            <a:r>
              <a:rPr lang="en-US" altLang="en-US" sz="2400" b="1" dirty="0">
                <a:solidFill>
                  <a:schemeClr val="accent2"/>
                </a:solidFill>
                <a:ea typeface="ＭＳ Ｐゴシック" panose="020B0600070205080204" pitchFamily="34" charset="-128"/>
              </a:rPr>
              <a:t>Unenhanced</a:t>
            </a:r>
            <a:br>
              <a:rPr lang="en-US" altLang="en-US" sz="2400" b="1" dirty="0">
                <a:solidFill>
                  <a:schemeClr val="accent2"/>
                </a:solidFill>
                <a:ea typeface="ＭＳ Ｐゴシック" panose="020B0600070205080204" pitchFamily="34" charset="-128"/>
              </a:rPr>
            </a:br>
            <a:r>
              <a:rPr lang="en-US" altLang="en-US" sz="2400" b="1" dirty="0">
                <a:solidFill>
                  <a:schemeClr val="accent2"/>
                </a:solidFill>
                <a:ea typeface="ＭＳ Ｐゴシック" panose="020B0600070205080204" pitchFamily="34" charset="-128"/>
              </a:rPr>
              <a:t>Infrared Image</a:t>
            </a:r>
            <a:br>
              <a:rPr lang="en-US" altLang="en-US" sz="2800" b="1" dirty="0">
                <a:ea typeface="ＭＳ Ｐゴシック" panose="020B0600070205080204" pitchFamily="34" charset="-128"/>
              </a:rPr>
            </a:br>
            <a:endParaRPr lang="en-US" altLang="en-US" sz="2800" b="1" dirty="0">
              <a:ea typeface="ＭＳ Ｐゴシック" panose="020B0600070205080204" pitchFamily="34" charset="-128"/>
            </a:endParaRPr>
          </a:p>
        </p:txBody>
      </p:sp>
      <p:pic>
        <p:nvPicPr>
          <p:cNvPr id="61442" name="Content Placeholder 4">
            <a:extLst>
              <a:ext uri="{FF2B5EF4-FFF2-40B4-BE49-F238E27FC236}">
                <a16:creationId xmlns:a16="http://schemas.microsoft.com/office/drawing/2014/main" id="{F5969383-613F-AE42-AB05-8CFAB9F920A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998" r="1" b="5264"/>
          <a:stretch/>
        </p:blipFill>
        <p:spPr>
          <a:xfrm>
            <a:off x="2514600" y="228600"/>
            <a:ext cx="6238875" cy="6172200"/>
          </a:xfrm>
        </p:spPr>
      </p:pic>
      <p:sp>
        <p:nvSpPr>
          <p:cNvPr id="61443" name="TextBox 1">
            <a:extLst>
              <a:ext uri="{FF2B5EF4-FFF2-40B4-BE49-F238E27FC236}">
                <a16:creationId xmlns:a16="http://schemas.microsoft.com/office/drawing/2014/main" id="{629BA868-16D1-BF45-895B-2B11AA65A06C}"/>
              </a:ext>
            </a:extLst>
          </p:cNvPr>
          <p:cNvSpPr txBox="1">
            <a:spLocks noChangeArrowheads="1"/>
          </p:cNvSpPr>
          <p:nvPr/>
        </p:nvSpPr>
        <p:spPr bwMode="auto">
          <a:xfrm>
            <a:off x="7696200" y="2819400"/>
            <a:ext cx="1255229" cy="1938992"/>
          </a:xfrm>
          <a:prstGeom prst="rect">
            <a:avLst/>
          </a:prstGeom>
          <a:solidFill>
            <a:schemeClr val="bg1"/>
          </a:solidFill>
          <a:ln>
            <a:noFill/>
          </a:ln>
        </p:spPr>
        <p:txBody>
          <a:bodyPr wrap="squar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dirty="0">
                <a:solidFill>
                  <a:srgbClr val="FF0000"/>
                </a:solidFill>
              </a:rPr>
              <a:t>Gray</a:t>
            </a:r>
          </a:p>
          <a:p>
            <a:r>
              <a:rPr lang="en-US" altLang="en-US" dirty="0">
                <a:solidFill>
                  <a:srgbClr val="FF0000"/>
                </a:solidFill>
              </a:rPr>
              <a:t>Shading</a:t>
            </a:r>
          </a:p>
          <a:p>
            <a:endParaRPr lang="en-US" altLang="en-US" dirty="0">
              <a:solidFill>
                <a:srgbClr val="FF0000"/>
              </a:solidFill>
            </a:endParaRPr>
          </a:p>
          <a:p>
            <a:endParaRPr lang="en-US" altLang="en-US" dirty="0">
              <a:solidFill>
                <a:srgbClr val="FF0000"/>
              </a:solidFill>
            </a:endParaRPr>
          </a:p>
          <a:p>
            <a:endParaRPr lang="en-US" altLang="en-US" dirty="0">
              <a:solidFill>
                <a:srgbClr val="FF0000"/>
              </a:solidFill>
            </a:endParaRPr>
          </a:p>
        </p:txBody>
      </p:sp>
      <p:sp>
        <p:nvSpPr>
          <p:cNvPr id="2" name="TextBox 1">
            <a:extLst>
              <a:ext uri="{FF2B5EF4-FFF2-40B4-BE49-F238E27FC236}">
                <a16:creationId xmlns:a16="http://schemas.microsoft.com/office/drawing/2014/main" id="{B410D8D6-BACF-E546-A1C0-9D39AED50371}"/>
              </a:ext>
            </a:extLst>
          </p:cNvPr>
          <p:cNvSpPr txBox="1"/>
          <p:nvPr/>
        </p:nvSpPr>
        <p:spPr>
          <a:xfrm>
            <a:off x="6781800" y="762000"/>
            <a:ext cx="817853" cy="461665"/>
          </a:xfrm>
          <a:prstGeom prst="rect">
            <a:avLst/>
          </a:prstGeom>
          <a:noFill/>
        </p:spPr>
        <p:txBody>
          <a:bodyPr wrap="none" rtlCol="0">
            <a:spAutoFit/>
          </a:bodyPr>
          <a:lstStyle/>
          <a:p>
            <a:r>
              <a:rPr lang="en-US" b="1" dirty="0">
                <a:solidFill>
                  <a:srgbClr val="FF0000"/>
                </a:solidFill>
              </a:rPr>
              <a:t>Cold</a:t>
            </a:r>
          </a:p>
        </p:txBody>
      </p:sp>
      <p:sp>
        <p:nvSpPr>
          <p:cNvPr id="3" name="TextBox 2">
            <a:extLst>
              <a:ext uri="{FF2B5EF4-FFF2-40B4-BE49-F238E27FC236}">
                <a16:creationId xmlns:a16="http://schemas.microsoft.com/office/drawing/2014/main" id="{695A43B0-96DF-F044-B98C-1FE46F67E80B}"/>
              </a:ext>
            </a:extLst>
          </p:cNvPr>
          <p:cNvSpPr txBox="1"/>
          <p:nvPr/>
        </p:nvSpPr>
        <p:spPr>
          <a:xfrm>
            <a:off x="2667000" y="780797"/>
            <a:ext cx="928011" cy="461665"/>
          </a:xfrm>
          <a:prstGeom prst="rect">
            <a:avLst/>
          </a:prstGeom>
          <a:noFill/>
        </p:spPr>
        <p:txBody>
          <a:bodyPr wrap="none" rtlCol="0">
            <a:spAutoFit/>
          </a:bodyPr>
          <a:lstStyle/>
          <a:p>
            <a:r>
              <a:rPr lang="en-US" dirty="0">
                <a:solidFill>
                  <a:srgbClr val="FF0000"/>
                </a:solidFill>
              </a:rPr>
              <a:t>Warm</a:t>
            </a:r>
          </a:p>
        </p:txBody>
      </p:sp>
      <p:sp>
        <p:nvSpPr>
          <p:cNvPr id="4" name="TextBox 3">
            <a:extLst>
              <a:ext uri="{FF2B5EF4-FFF2-40B4-BE49-F238E27FC236}">
                <a16:creationId xmlns:a16="http://schemas.microsoft.com/office/drawing/2014/main" id="{5FE78407-8207-732C-23A1-04DB72C76A7A}"/>
              </a:ext>
            </a:extLst>
          </p:cNvPr>
          <p:cNvSpPr txBox="1"/>
          <p:nvPr/>
        </p:nvSpPr>
        <p:spPr>
          <a:xfrm>
            <a:off x="7696200" y="5936485"/>
            <a:ext cx="1228221" cy="461665"/>
          </a:xfrm>
          <a:prstGeom prst="rect">
            <a:avLst/>
          </a:prstGeom>
          <a:noFill/>
        </p:spPr>
        <p:txBody>
          <a:bodyPr wrap="none" rtlCol="0">
            <a:spAutoFit/>
          </a:bodyPr>
          <a:lstStyle/>
          <a:p>
            <a:r>
              <a:rPr lang="en-US" dirty="0"/>
              <a:t>BLACK</a:t>
            </a:r>
          </a:p>
        </p:txBody>
      </p:sp>
      <p:sp>
        <p:nvSpPr>
          <p:cNvPr id="5" name="TextBox 4">
            <a:extLst>
              <a:ext uri="{FF2B5EF4-FFF2-40B4-BE49-F238E27FC236}">
                <a16:creationId xmlns:a16="http://schemas.microsoft.com/office/drawing/2014/main" id="{E687775C-20ED-8B08-F53C-DB8124786F2B}"/>
              </a:ext>
            </a:extLst>
          </p:cNvPr>
          <p:cNvSpPr txBox="1"/>
          <p:nvPr/>
        </p:nvSpPr>
        <p:spPr>
          <a:xfrm>
            <a:off x="7736153" y="1293831"/>
            <a:ext cx="1175322" cy="461665"/>
          </a:xfrm>
          <a:prstGeom prst="rect">
            <a:avLst/>
          </a:prstGeom>
          <a:noFill/>
        </p:spPr>
        <p:txBody>
          <a:bodyPr wrap="none" rtlCol="0">
            <a:spAutoFit/>
          </a:bodyPr>
          <a:lstStyle/>
          <a:p>
            <a:r>
              <a:rPr lang="en-US" dirty="0"/>
              <a:t>WHITE</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4A9E-9B26-614F-A132-F1BA3532DDB7}"/>
              </a:ext>
            </a:extLst>
          </p:cNvPr>
          <p:cNvSpPr>
            <a:spLocks noGrp="1"/>
          </p:cNvSpPr>
          <p:nvPr>
            <p:ph type="title"/>
          </p:nvPr>
        </p:nvSpPr>
        <p:spPr/>
        <p:txBody>
          <a:bodyPr/>
          <a:lstStyle/>
          <a:p>
            <a:r>
              <a:rPr lang="en-US" b="1" dirty="0">
                <a:solidFill>
                  <a:srgbClr val="0070C0"/>
                </a:solidFill>
              </a:rPr>
              <a:t>Unenhanced IR Image</a:t>
            </a:r>
          </a:p>
        </p:txBody>
      </p:sp>
      <p:pic>
        <p:nvPicPr>
          <p:cNvPr id="4" name="Content Placeholder 3" descr="201110101600ir.gif">
            <a:extLst>
              <a:ext uri="{FF2B5EF4-FFF2-40B4-BE49-F238E27FC236}">
                <a16:creationId xmlns:a16="http://schemas.microsoft.com/office/drawing/2014/main" id="{60AF98F8-D8BA-7F4F-83FD-9CD7D344D68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5140" r="10669" b="60001"/>
          <a:stretch>
            <a:fillRect/>
          </a:stretch>
        </p:blipFill>
        <p:spPr bwMode="auto">
          <a:xfrm>
            <a:off x="685800" y="2352816"/>
            <a:ext cx="7772400" cy="3371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66742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9F4B975B-A243-894F-A2D2-EAA50460AD5B}"/>
              </a:ext>
            </a:extLst>
          </p:cNvPr>
          <p:cNvSpPr>
            <a:spLocks noGrp="1" noChangeArrowheads="1"/>
          </p:cNvSpPr>
          <p:nvPr>
            <p:ph type="title"/>
          </p:nvPr>
        </p:nvSpPr>
        <p:spPr>
          <a:xfrm>
            <a:off x="685800" y="228600"/>
            <a:ext cx="7772400" cy="1143000"/>
          </a:xfrm>
        </p:spPr>
        <p:txBody>
          <a:bodyPr/>
          <a:lstStyle/>
          <a:p>
            <a:r>
              <a:rPr lang="en-US" altLang="en-US" b="1" dirty="0">
                <a:solidFill>
                  <a:schemeClr val="accent2"/>
                </a:solidFill>
                <a:ea typeface="ＭＳ Ｐゴシック" panose="020B0600070205080204" pitchFamily="34" charset="-128"/>
              </a:rPr>
              <a:t>IR Enhancement</a:t>
            </a:r>
          </a:p>
        </p:txBody>
      </p:sp>
      <p:sp>
        <p:nvSpPr>
          <p:cNvPr id="62466" name="TextBox 3">
            <a:extLst>
              <a:ext uri="{FF2B5EF4-FFF2-40B4-BE49-F238E27FC236}">
                <a16:creationId xmlns:a16="http://schemas.microsoft.com/office/drawing/2014/main" id="{D90B1AB5-F1CE-C749-9D66-3A7297005FB4}"/>
              </a:ext>
            </a:extLst>
          </p:cNvPr>
          <p:cNvSpPr txBox="1">
            <a:spLocks noChangeArrowheads="1"/>
          </p:cNvSpPr>
          <p:nvPr/>
        </p:nvSpPr>
        <p:spPr bwMode="auto">
          <a:xfrm>
            <a:off x="762000" y="1295400"/>
            <a:ext cx="7924800" cy="538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pPr>
            <a:r>
              <a:rPr lang="en-US" altLang="en-US" dirty="0">
                <a:solidFill>
                  <a:schemeClr val="accent2"/>
                </a:solidFill>
              </a:rPr>
              <a:t>Steep Linear Enhancement</a:t>
            </a:r>
            <a:r>
              <a:rPr lang="en-US" altLang="en-US" dirty="0"/>
              <a:t>:  Going through a wide range of shades over a limited temperature range</a:t>
            </a:r>
          </a:p>
          <a:p>
            <a:pPr>
              <a:spcBef>
                <a:spcPct val="0"/>
              </a:spcBef>
            </a:pPr>
            <a:endParaRPr lang="en-US" altLang="en-US" dirty="0"/>
          </a:p>
          <a:p>
            <a:pPr>
              <a:spcBef>
                <a:spcPct val="0"/>
              </a:spcBef>
            </a:pPr>
            <a:r>
              <a:rPr lang="en-US" altLang="en-US" dirty="0"/>
              <a:t> </a:t>
            </a:r>
            <a:r>
              <a:rPr lang="en-US" altLang="en-US" dirty="0">
                <a:solidFill>
                  <a:schemeClr val="accent2"/>
                </a:solidFill>
              </a:rPr>
              <a:t>Contouring</a:t>
            </a:r>
            <a:r>
              <a:rPr lang="en-US" altLang="en-US" dirty="0"/>
              <a:t>:  Discontinuous change of shading at certain temperatures to indicate specific values</a:t>
            </a:r>
          </a:p>
          <a:p>
            <a:pPr>
              <a:spcBef>
                <a:spcPct val="0"/>
              </a:spcBef>
            </a:pPr>
            <a:endParaRPr lang="en-US" altLang="en-US" dirty="0"/>
          </a:p>
          <a:p>
            <a:pPr>
              <a:spcBef>
                <a:spcPct val="0"/>
              </a:spcBef>
            </a:pPr>
            <a:r>
              <a:rPr lang="en-US" altLang="en-US" dirty="0">
                <a:solidFill>
                  <a:schemeClr val="accent2"/>
                </a:solidFill>
              </a:rPr>
              <a:t>Color enhancement</a:t>
            </a:r>
            <a:r>
              <a:rPr lang="en-US" altLang="en-US" dirty="0"/>
              <a:t>:  Using color to highlight certain temperature values.</a:t>
            </a:r>
          </a:p>
          <a:p>
            <a:pPr>
              <a:spcBef>
                <a:spcPct val="0"/>
              </a:spcBef>
            </a:pPr>
            <a:endParaRPr lang="en-US" altLang="en-US" sz="24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Vertical Text Placeholder 2">
            <a:extLst>
              <a:ext uri="{FF2B5EF4-FFF2-40B4-BE49-F238E27FC236}">
                <a16:creationId xmlns:a16="http://schemas.microsoft.com/office/drawing/2014/main" id="{BCB9A8AC-CF33-F14B-908F-AA53D7FB017B}"/>
              </a:ext>
            </a:extLst>
          </p:cNvPr>
          <p:cNvSpPr>
            <a:spLocks noGrp="1" noChangeArrowheads="1"/>
          </p:cNvSpPr>
          <p:nvPr>
            <p:ph type="body" orient="vert" idx="1"/>
          </p:nvPr>
        </p:nvSpPr>
        <p:spPr>
          <a:xfrm rot="16200000">
            <a:off x="573812" y="281505"/>
            <a:ext cx="7775713" cy="7577138"/>
          </a:xfrm>
        </p:spPr>
        <p:txBody>
          <a:bodyPr/>
          <a:lstStyle/>
          <a:p>
            <a:pPr marL="0" indent="0">
              <a:buFontTx/>
              <a:buNone/>
            </a:pPr>
            <a:r>
              <a:rPr lang="en-US" altLang="en-US" dirty="0">
                <a:solidFill>
                  <a:schemeClr val="accent2"/>
                </a:solidFill>
                <a:ea typeface="ＭＳ Ｐゴシック" panose="020B0600070205080204" pitchFamily="34" charset="-128"/>
              </a:rPr>
              <a:t>Example: MB IR Enhancement:  Contouring and Steep Linear</a:t>
            </a:r>
          </a:p>
        </p:txBody>
      </p:sp>
      <p:pic>
        <p:nvPicPr>
          <p:cNvPr id="63491" name="Picture 4">
            <a:extLst>
              <a:ext uri="{FF2B5EF4-FFF2-40B4-BE49-F238E27FC236}">
                <a16:creationId xmlns:a16="http://schemas.microsoft.com/office/drawing/2014/main" id="{C0698137-887B-1643-91B8-E76185E3E0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469" b="25044"/>
          <a:stretch/>
        </p:blipFill>
        <p:spPr bwMode="auto">
          <a:xfrm>
            <a:off x="1718468" y="1341783"/>
            <a:ext cx="5486400"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2" name="TextBox 1">
            <a:extLst>
              <a:ext uri="{FF2B5EF4-FFF2-40B4-BE49-F238E27FC236}">
                <a16:creationId xmlns:a16="http://schemas.microsoft.com/office/drawing/2014/main" id="{142D289A-0730-6F45-951D-7C367BB15EB4}"/>
              </a:ext>
            </a:extLst>
          </p:cNvPr>
          <p:cNvSpPr txBox="1">
            <a:spLocks noChangeArrowheads="1"/>
          </p:cNvSpPr>
          <p:nvPr/>
        </p:nvSpPr>
        <p:spPr bwMode="auto">
          <a:xfrm>
            <a:off x="7315200" y="5638800"/>
            <a:ext cx="9350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White</a:t>
            </a:r>
          </a:p>
        </p:txBody>
      </p:sp>
      <p:sp>
        <p:nvSpPr>
          <p:cNvPr id="63493" name="TextBox 2">
            <a:extLst>
              <a:ext uri="{FF2B5EF4-FFF2-40B4-BE49-F238E27FC236}">
                <a16:creationId xmlns:a16="http://schemas.microsoft.com/office/drawing/2014/main" id="{1C68B8F1-FD20-C542-805C-91292DC35E17}"/>
              </a:ext>
            </a:extLst>
          </p:cNvPr>
          <p:cNvSpPr txBox="1">
            <a:spLocks noChangeArrowheads="1"/>
          </p:cNvSpPr>
          <p:nvPr/>
        </p:nvSpPr>
        <p:spPr bwMode="auto">
          <a:xfrm>
            <a:off x="7086600" y="1295400"/>
            <a:ext cx="9017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Black</a:t>
            </a:r>
          </a:p>
        </p:txBody>
      </p:sp>
      <p:sp>
        <p:nvSpPr>
          <p:cNvPr id="2" name="TextBox 1">
            <a:extLst>
              <a:ext uri="{FF2B5EF4-FFF2-40B4-BE49-F238E27FC236}">
                <a16:creationId xmlns:a16="http://schemas.microsoft.com/office/drawing/2014/main" id="{FAEDC3DE-3306-3E89-1641-5C39F0E57235}"/>
              </a:ext>
            </a:extLst>
          </p:cNvPr>
          <p:cNvSpPr txBox="1"/>
          <p:nvPr/>
        </p:nvSpPr>
        <p:spPr>
          <a:xfrm>
            <a:off x="1828800" y="6324600"/>
            <a:ext cx="927883" cy="461665"/>
          </a:xfrm>
          <a:prstGeom prst="rect">
            <a:avLst/>
          </a:prstGeom>
          <a:noFill/>
        </p:spPr>
        <p:txBody>
          <a:bodyPr wrap="none" rtlCol="0">
            <a:spAutoFit/>
          </a:bodyPr>
          <a:lstStyle/>
          <a:p>
            <a:r>
              <a:rPr lang="en-US" dirty="0"/>
              <a:t>Warm</a:t>
            </a:r>
          </a:p>
        </p:txBody>
      </p:sp>
      <p:sp>
        <p:nvSpPr>
          <p:cNvPr id="3" name="TextBox 2">
            <a:extLst>
              <a:ext uri="{FF2B5EF4-FFF2-40B4-BE49-F238E27FC236}">
                <a16:creationId xmlns:a16="http://schemas.microsoft.com/office/drawing/2014/main" id="{20C18846-16D7-8196-1046-96A2A63E2FD2}"/>
              </a:ext>
            </a:extLst>
          </p:cNvPr>
          <p:cNvSpPr txBox="1"/>
          <p:nvPr/>
        </p:nvSpPr>
        <p:spPr>
          <a:xfrm>
            <a:off x="6248400" y="6279717"/>
            <a:ext cx="782587" cy="461665"/>
          </a:xfrm>
          <a:prstGeom prst="rect">
            <a:avLst/>
          </a:prstGeom>
          <a:noFill/>
        </p:spPr>
        <p:txBody>
          <a:bodyPr wrap="none" rtlCol="0">
            <a:spAutoFit/>
          </a:bodyPr>
          <a:lstStyle/>
          <a:p>
            <a:r>
              <a:rPr lang="en-US" dirty="0"/>
              <a:t>Cold</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C805E525-318D-D846-87AA-680749D63621}"/>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4514" name="Vertical Text Placeholder 2">
            <a:extLst>
              <a:ext uri="{FF2B5EF4-FFF2-40B4-BE49-F238E27FC236}">
                <a16:creationId xmlns:a16="http://schemas.microsoft.com/office/drawing/2014/main" id="{32FD183B-3C13-9940-8335-5523F6384D27}"/>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64515" name="Picture 3" descr="Ovrfig09.GIF">
            <a:extLst>
              <a:ext uri="{FF2B5EF4-FFF2-40B4-BE49-F238E27FC236}">
                <a16:creationId xmlns:a16="http://schemas.microsoft.com/office/drawing/2014/main" id="{8601E3E9-2B35-3A4E-9E84-AA62D3D6B976}"/>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3000"/>
                    </a14:imgEffect>
                  </a14:imgLayer>
                </a14:imgProps>
              </a:ext>
              <a:ext uri="{28A0092B-C50C-407E-A947-70E740481C1C}">
                <a14:useLocalDpi xmlns:a14="http://schemas.microsoft.com/office/drawing/2010/main" val="0"/>
              </a:ext>
            </a:extLst>
          </a:blip>
          <a:srcRect/>
          <a:stretch>
            <a:fillRect/>
          </a:stretch>
        </p:blipFill>
        <p:spPr bwMode="auto">
          <a:xfrm>
            <a:off x="1498600" y="615950"/>
            <a:ext cx="6146800" cy="562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03607743-6CC6-F946-948C-70496331DB9A}"/>
              </a:ext>
            </a:extLst>
          </p:cNvPr>
          <p:cNvSpPr>
            <a:spLocks noGrp="1" noChangeArrowheads="1"/>
          </p:cNvSpPr>
          <p:nvPr>
            <p:ph type="title"/>
          </p:nvPr>
        </p:nvSpPr>
        <p:spPr/>
        <p:txBody>
          <a:bodyPr/>
          <a:lstStyle/>
          <a:p>
            <a:r>
              <a:rPr lang="en-US" altLang="en-US">
                <a:ea typeface="ＭＳ Ｐゴシック" panose="020B0600070205080204" pitchFamily="34" charset="-128"/>
              </a:rPr>
              <a:t> </a:t>
            </a:r>
          </a:p>
        </p:txBody>
      </p:sp>
      <p:sp>
        <p:nvSpPr>
          <p:cNvPr id="65538" name="Vertical Text Placeholder 2">
            <a:extLst>
              <a:ext uri="{FF2B5EF4-FFF2-40B4-BE49-F238E27FC236}">
                <a16:creationId xmlns:a16="http://schemas.microsoft.com/office/drawing/2014/main" id="{92935B95-35DB-9242-ADE1-D38B032BB808}"/>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65539" name="Picture 3" descr="MB.jpeg">
            <a:extLst>
              <a:ext uri="{FF2B5EF4-FFF2-40B4-BE49-F238E27FC236}">
                <a16:creationId xmlns:a16="http://schemas.microsoft.com/office/drawing/2014/main" id="{286E1675-AD2A-C340-B7A6-40FB1C857F4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457200"/>
            <a:ext cx="5089525" cy="603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0" name="Picture 4" descr="MBv.jpeg">
            <a:extLst>
              <a:ext uri="{FF2B5EF4-FFF2-40B4-BE49-F238E27FC236}">
                <a16:creationId xmlns:a16="http://schemas.microsoft.com/office/drawing/2014/main" id="{DDAD60BB-2079-354A-B804-632EC5C723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27525" y="457200"/>
            <a:ext cx="4816475" cy="590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1" name="TextBox 5">
            <a:extLst>
              <a:ext uri="{FF2B5EF4-FFF2-40B4-BE49-F238E27FC236}">
                <a16:creationId xmlns:a16="http://schemas.microsoft.com/office/drawing/2014/main" id="{EEADD8A6-105E-6A4B-8F8F-FDB647FD9A58}"/>
              </a:ext>
            </a:extLst>
          </p:cNvPr>
          <p:cNvSpPr txBox="1">
            <a:spLocks noChangeArrowheads="1"/>
          </p:cNvSpPr>
          <p:nvPr/>
        </p:nvSpPr>
        <p:spPr bwMode="auto">
          <a:xfrm>
            <a:off x="1074807" y="71735"/>
            <a:ext cx="255390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2400" b="1" dirty="0"/>
              <a:t>MB Enhancement</a:t>
            </a:r>
          </a:p>
        </p:txBody>
      </p:sp>
      <p:pic>
        <p:nvPicPr>
          <p:cNvPr id="65542" name="Picture 6">
            <a:extLst>
              <a:ext uri="{FF2B5EF4-FFF2-40B4-BE49-F238E27FC236}">
                <a16:creationId xmlns:a16="http://schemas.microsoft.com/office/drawing/2014/main" id="{23F57CBC-BFED-7842-BBC9-0D0CAC843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5044"/>
          <a:stretch>
            <a:fillRect/>
          </a:stretch>
        </p:blipFill>
        <p:spPr bwMode="auto">
          <a:xfrm>
            <a:off x="3524250" y="4624388"/>
            <a:ext cx="1839913"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2DF0446-FD32-66A4-0438-F8A21B4E95C3}"/>
              </a:ext>
            </a:extLst>
          </p:cNvPr>
          <p:cNvSpPr txBox="1"/>
          <p:nvPr/>
        </p:nvSpPr>
        <p:spPr>
          <a:xfrm>
            <a:off x="5707490" y="65067"/>
            <a:ext cx="2310248" cy="461665"/>
          </a:xfrm>
          <a:prstGeom prst="rect">
            <a:avLst/>
          </a:prstGeom>
          <a:noFill/>
        </p:spPr>
        <p:txBody>
          <a:bodyPr wrap="none" rtlCol="0">
            <a:spAutoFit/>
          </a:bodyPr>
          <a:lstStyle/>
          <a:p>
            <a:r>
              <a:rPr lang="en-US" dirty="0"/>
              <a:t>No Enhancement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a:extLst>
              <a:ext uri="{FF2B5EF4-FFF2-40B4-BE49-F238E27FC236}">
                <a16:creationId xmlns:a16="http://schemas.microsoft.com/office/drawing/2014/main" id="{62B74C87-3E61-4D42-87BA-6EB9DB5318A9}"/>
              </a:ext>
            </a:extLst>
          </p:cNvPr>
          <p:cNvSpPr>
            <a:spLocks noGrp="1" noChangeArrowheads="1"/>
          </p:cNvSpPr>
          <p:nvPr>
            <p:ph type="title"/>
          </p:nvPr>
        </p:nvSpPr>
        <p:spPr>
          <a:xfrm>
            <a:off x="706438" y="390525"/>
            <a:ext cx="7772400" cy="1143000"/>
          </a:xfrm>
        </p:spPr>
        <p:txBody>
          <a:bodyPr/>
          <a:lstStyle/>
          <a:p>
            <a:r>
              <a:rPr lang="en-US" altLang="en-US" b="1" dirty="0">
                <a:solidFill>
                  <a:srgbClr val="0070C0"/>
                </a:solidFill>
                <a:ea typeface="ＭＳ Ｐゴシック" panose="020B0600070205080204" pitchFamily="34" charset="-128"/>
              </a:rPr>
              <a:t>Some infrared imagery use color to show highest clouds</a:t>
            </a:r>
          </a:p>
        </p:txBody>
      </p:sp>
      <p:sp>
        <p:nvSpPr>
          <p:cNvPr id="67586" name="Vertical Text Placeholder 2">
            <a:extLst>
              <a:ext uri="{FF2B5EF4-FFF2-40B4-BE49-F238E27FC236}">
                <a16:creationId xmlns:a16="http://schemas.microsoft.com/office/drawing/2014/main" id="{AB2D2277-1572-B94F-9ED2-A15E89641138}"/>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67587" name="Picture 3" descr="IR4.GIF">
            <a:extLst>
              <a:ext uri="{FF2B5EF4-FFF2-40B4-BE49-F238E27FC236}">
                <a16:creationId xmlns:a16="http://schemas.microsoft.com/office/drawing/2014/main" id="{A74B1F2E-FC38-B347-8A8F-F0B5D4C6C9D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762125"/>
            <a:ext cx="6375400" cy="478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52BDE8D9-5089-EB44-8AE8-DA58FB61F3C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8610" name="Vertical Text Placeholder 2">
            <a:extLst>
              <a:ext uri="{FF2B5EF4-FFF2-40B4-BE49-F238E27FC236}">
                <a16:creationId xmlns:a16="http://schemas.microsoft.com/office/drawing/2014/main" id="{9A65C99C-66EA-4445-B002-CCCB926841F4}"/>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68611" name="Picture 3" descr="mb.tiff">
            <a:extLst>
              <a:ext uri="{FF2B5EF4-FFF2-40B4-BE49-F238E27FC236}">
                <a16:creationId xmlns:a16="http://schemas.microsoft.com/office/drawing/2014/main" id="{E2D49113-0CC8-E349-984B-F30E4F695A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9762" y="0"/>
            <a:ext cx="7864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6930-4F4B-D03F-EA44-23E6F35E960C}"/>
              </a:ext>
            </a:extLst>
          </p:cNvPr>
          <p:cNvSpPr>
            <a:spLocks noGrp="1"/>
          </p:cNvSpPr>
          <p:nvPr>
            <p:ph type="title"/>
          </p:nvPr>
        </p:nvSpPr>
        <p:spPr>
          <a:xfrm>
            <a:off x="304800" y="381000"/>
            <a:ext cx="8305800" cy="1143000"/>
          </a:xfrm>
        </p:spPr>
        <p:txBody>
          <a:bodyPr/>
          <a:lstStyle/>
          <a:p>
            <a:r>
              <a:rPr lang="en-US" sz="3200" b="1" dirty="0">
                <a:solidFill>
                  <a:schemeClr val="accent2"/>
                </a:solidFill>
              </a:rPr>
              <a:t>Problem: Regular IR (8-12 micron) does not show low clouds (like fog) very well</a:t>
            </a:r>
          </a:p>
        </p:txBody>
      </p:sp>
      <p:sp>
        <p:nvSpPr>
          <p:cNvPr id="3" name="Vertical Text Placeholder 2">
            <a:extLst>
              <a:ext uri="{FF2B5EF4-FFF2-40B4-BE49-F238E27FC236}">
                <a16:creationId xmlns:a16="http://schemas.microsoft.com/office/drawing/2014/main" id="{181B97DC-5A30-CA6D-A965-05EC86432F73}"/>
              </a:ext>
            </a:extLst>
          </p:cNvPr>
          <p:cNvSpPr>
            <a:spLocks noGrp="1"/>
          </p:cNvSpPr>
          <p:nvPr>
            <p:ph type="body" orient="vert" idx="1"/>
          </p:nvPr>
        </p:nvSpPr>
        <p:spPr>
          <a:xfrm>
            <a:off x="838200" y="2133600"/>
            <a:ext cx="7772400" cy="3657600"/>
          </a:xfrm>
        </p:spPr>
        <p:txBody>
          <a:bodyPr/>
          <a:lstStyle/>
          <a:p>
            <a:endParaRPr lang="en-US" dirty="0"/>
          </a:p>
        </p:txBody>
      </p:sp>
      <p:pic>
        <p:nvPicPr>
          <p:cNvPr id="5" name="Picture 4" descr="A satellite view of the coast&#10;&#10;Description automatically generated">
            <a:extLst>
              <a:ext uri="{FF2B5EF4-FFF2-40B4-BE49-F238E27FC236}">
                <a16:creationId xmlns:a16="http://schemas.microsoft.com/office/drawing/2014/main" id="{B36A9B72-14DE-B381-22AB-2D65E807D3D0}"/>
              </a:ext>
            </a:extLst>
          </p:cNvPr>
          <p:cNvPicPr>
            <a:picLocks noChangeAspect="1"/>
          </p:cNvPicPr>
          <p:nvPr/>
        </p:nvPicPr>
        <p:blipFill>
          <a:blip r:embed="rId2"/>
          <a:stretch>
            <a:fillRect/>
          </a:stretch>
        </p:blipFill>
        <p:spPr>
          <a:xfrm>
            <a:off x="228600" y="1611170"/>
            <a:ext cx="3505200" cy="4397771"/>
          </a:xfrm>
          <a:prstGeom prst="rect">
            <a:avLst/>
          </a:prstGeom>
        </p:spPr>
      </p:pic>
      <p:pic>
        <p:nvPicPr>
          <p:cNvPr id="7" name="Picture 6" descr="A map of the united states&#10;&#10;Description automatically generated">
            <a:extLst>
              <a:ext uri="{FF2B5EF4-FFF2-40B4-BE49-F238E27FC236}">
                <a16:creationId xmlns:a16="http://schemas.microsoft.com/office/drawing/2014/main" id="{AA9EB2AB-D2C2-8779-5154-25268185BFF9}"/>
              </a:ext>
            </a:extLst>
          </p:cNvPr>
          <p:cNvPicPr>
            <a:picLocks noChangeAspect="1"/>
          </p:cNvPicPr>
          <p:nvPr/>
        </p:nvPicPr>
        <p:blipFill>
          <a:blip r:embed="rId3"/>
          <a:stretch>
            <a:fillRect/>
          </a:stretch>
        </p:blipFill>
        <p:spPr>
          <a:xfrm>
            <a:off x="3886200" y="1531951"/>
            <a:ext cx="4724400" cy="4584700"/>
          </a:xfrm>
          <a:prstGeom prst="rect">
            <a:avLst/>
          </a:prstGeom>
        </p:spPr>
      </p:pic>
    </p:spTree>
    <p:extLst>
      <p:ext uri="{BB962C8B-B14F-4D97-AF65-F5344CB8AC3E}">
        <p14:creationId xmlns:p14="http://schemas.microsoft.com/office/powerpoint/2010/main" val="31644024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658B2-52D7-2A37-CAF3-9DB030DE42F0}"/>
              </a:ext>
            </a:extLst>
          </p:cNvPr>
          <p:cNvSpPr>
            <a:spLocks noGrp="1"/>
          </p:cNvSpPr>
          <p:nvPr>
            <p:ph type="title"/>
          </p:nvPr>
        </p:nvSpPr>
        <p:spPr/>
        <p:txBody>
          <a:bodyPr/>
          <a:lstStyle/>
          <a:p>
            <a:r>
              <a:rPr lang="en-US" dirty="0"/>
              <a:t>Why?  Because the temperatures of the surface and top of low clouds are similar</a:t>
            </a:r>
          </a:p>
        </p:txBody>
      </p:sp>
      <p:sp>
        <p:nvSpPr>
          <p:cNvPr id="4" name="Cloud 3">
            <a:extLst>
              <a:ext uri="{FF2B5EF4-FFF2-40B4-BE49-F238E27FC236}">
                <a16:creationId xmlns:a16="http://schemas.microsoft.com/office/drawing/2014/main" id="{B1B30C0C-2E34-AE72-3143-6B51817C2C16}"/>
              </a:ext>
            </a:extLst>
          </p:cNvPr>
          <p:cNvSpPr/>
          <p:nvPr/>
        </p:nvSpPr>
        <p:spPr bwMode="auto">
          <a:xfrm>
            <a:off x="5105400" y="5105400"/>
            <a:ext cx="1905000" cy="609599"/>
          </a:xfrm>
          <a:prstGeom prst="cloud">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cxnSp>
        <p:nvCxnSpPr>
          <p:cNvPr id="6" name="Straight Connector 5">
            <a:extLst>
              <a:ext uri="{FF2B5EF4-FFF2-40B4-BE49-F238E27FC236}">
                <a16:creationId xmlns:a16="http://schemas.microsoft.com/office/drawing/2014/main" id="{25879656-BF66-5BF2-BFF0-1C76AA4B199E}"/>
              </a:ext>
            </a:extLst>
          </p:cNvPr>
          <p:cNvCxnSpPr/>
          <p:nvPr/>
        </p:nvCxnSpPr>
        <p:spPr bwMode="auto">
          <a:xfrm>
            <a:off x="1371600" y="5867400"/>
            <a:ext cx="6934200" cy="0"/>
          </a:xfrm>
          <a:prstGeom prst="line">
            <a:avLst/>
          </a:prstGeom>
          <a:solidFill>
            <a:schemeClr val="accent1"/>
          </a:solidFill>
          <a:ln w="76200" cap="flat" cmpd="sng" algn="ctr">
            <a:solidFill>
              <a:srgbClr val="AB7942"/>
            </a:solidFill>
            <a:prstDash val="solid"/>
            <a:round/>
            <a:headEnd type="none" w="med" len="med"/>
            <a:tailEnd type="none" w="med" len="med"/>
          </a:ln>
          <a:effectLst/>
        </p:spPr>
      </p:cxnSp>
      <p:sp>
        <p:nvSpPr>
          <p:cNvPr id="7" name="Up Arrow 6">
            <a:extLst>
              <a:ext uri="{FF2B5EF4-FFF2-40B4-BE49-F238E27FC236}">
                <a16:creationId xmlns:a16="http://schemas.microsoft.com/office/drawing/2014/main" id="{FACA509D-05D3-043E-2123-F1EB4C08A598}"/>
              </a:ext>
            </a:extLst>
          </p:cNvPr>
          <p:cNvSpPr/>
          <p:nvPr/>
        </p:nvSpPr>
        <p:spPr bwMode="auto">
          <a:xfrm>
            <a:off x="2819400" y="4038600"/>
            <a:ext cx="533400" cy="1676399"/>
          </a:xfrm>
          <a:prstGeom prst="upArrow">
            <a:avLst/>
          </a:prstGeom>
          <a:solidFill>
            <a:srgbClr val="00B0F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9" name="Up Arrow 8">
            <a:extLst>
              <a:ext uri="{FF2B5EF4-FFF2-40B4-BE49-F238E27FC236}">
                <a16:creationId xmlns:a16="http://schemas.microsoft.com/office/drawing/2014/main" id="{44C2C000-5795-BA09-F832-DB1227F2ABCD}"/>
              </a:ext>
            </a:extLst>
          </p:cNvPr>
          <p:cNvSpPr/>
          <p:nvPr/>
        </p:nvSpPr>
        <p:spPr bwMode="auto">
          <a:xfrm>
            <a:off x="5826983" y="3276601"/>
            <a:ext cx="533400" cy="1676399"/>
          </a:xfrm>
          <a:prstGeom prst="upArrow">
            <a:avLst/>
          </a:prstGeom>
          <a:solidFill>
            <a:srgbClr val="00B0F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10" name="TextBox 9">
            <a:extLst>
              <a:ext uri="{FF2B5EF4-FFF2-40B4-BE49-F238E27FC236}">
                <a16:creationId xmlns:a16="http://schemas.microsoft.com/office/drawing/2014/main" id="{B31C7021-99E9-7583-67D2-895D99F94978}"/>
              </a:ext>
            </a:extLst>
          </p:cNvPr>
          <p:cNvSpPr txBox="1"/>
          <p:nvPr/>
        </p:nvSpPr>
        <p:spPr>
          <a:xfrm>
            <a:off x="3352800" y="4419600"/>
            <a:ext cx="492443" cy="461665"/>
          </a:xfrm>
          <a:prstGeom prst="rect">
            <a:avLst/>
          </a:prstGeom>
          <a:noFill/>
        </p:spPr>
        <p:txBody>
          <a:bodyPr wrap="none" rtlCol="0">
            <a:spAutoFit/>
          </a:bodyPr>
          <a:lstStyle/>
          <a:p>
            <a:r>
              <a:rPr lang="en-US" dirty="0"/>
              <a:t>IR</a:t>
            </a:r>
          </a:p>
        </p:txBody>
      </p:sp>
      <p:sp>
        <p:nvSpPr>
          <p:cNvPr id="11" name="TextBox 10">
            <a:extLst>
              <a:ext uri="{FF2B5EF4-FFF2-40B4-BE49-F238E27FC236}">
                <a16:creationId xmlns:a16="http://schemas.microsoft.com/office/drawing/2014/main" id="{E96618A7-246E-0F50-6110-120FF788E496}"/>
              </a:ext>
            </a:extLst>
          </p:cNvPr>
          <p:cNvSpPr txBox="1"/>
          <p:nvPr/>
        </p:nvSpPr>
        <p:spPr>
          <a:xfrm>
            <a:off x="6360383" y="3962400"/>
            <a:ext cx="492443" cy="461665"/>
          </a:xfrm>
          <a:prstGeom prst="rect">
            <a:avLst/>
          </a:prstGeom>
          <a:noFill/>
        </p:spPr>
        <p:txBody>
          <a:bodyPr wrap="none" rtlCol="0">
            <a:spAutoFit/>
          </a:bodyPr>
          <a:lstStyle/>
          <a:p>
            <a:r>
              <a:rPr lang="en-US" dirty="0"/>
              <a:t>IR</a:t>
            </a:r>
          </a:p>
        </p:txBody>
      </p:sp>
      <p:sp>
        <p:nvSpPr>
          <p:cNvPr id="12" name="Up-Down Arrow 11">
            <a:extLst>
              <a:ext uri="{FF2B5EF4-FFF2-40B4-BE49-F238E27FC236}">
                <a16:creationId xmlns:a16="http://schemas.microsoft.com/office/drawing/2014/main" id="{C6D856C5-455B-9950-C192-B58A9DDFFF27}"/>
              </a:ext>
            </a:extLst>
          </p:cNvPr>
          <p:cNvSpPr/>
          <p:nvPr/>
        </p:nvSpPr>
        <p:spPr bwMode="auto">
          <a:xfrm>
            <a:off x="7620000" y="5181600"/>
            <a:ext cx="228600" cy="533398"/>
          </a:xfrm>
          <a:prstGeom prst="up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13" name="TextBox 12">
            <a:extLst>
              <a:ext uri="{FF2B5EF4-FFF2-40B4-BE49-F238E27FC236}">
                <a16:creationId xmlns:a16="http://schemas.microsoft.com/office/drawing/2014/main" id="{B9DC20D3-2499-7551-A0C2-89F787300BE8}"/>
              </a:ext>
            </a:extLst>
          </p:cNvPr>
          <p:cNvSpPr txBox="1"/>
          <p:nvPr/>
        </p:nvSpPr>
        <p:spPr>
          <a:xfrm>
            <a:off x="7855904" y="5181600"/>
            <a:ext cx="962123" cy="461665"/>
          </a:xfrm>
          <a:prstGeom prst="rect">
            <a:avLst/>
          </a:prstGeom>
          <a:noFill/>
        </p:spPr>
        <p:txBody>
          <a:bodyPr wrap="none" rtlCol="0">
            <a:spAutoFit/>
          </a:bodyPr>
          <a:lstStyle/>
          <a:p>
            <a:r>
              <a:rPr lang="en-US" dirty="0"/>
              <a:t>100 m</a:t>
            </a:r>
          </a:p>
        </p:txBody>
      </p:sp>
    </p:spTree>
    <p:extLst>
      <p:ext uri="{BB962C8B-B14F-4D97-AF65-F5344CB8AC3E}">
        <p14:creationId xmlns:p14="http://schemas.microsoft.com/office/powerpoint/2010/main" val="13233079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5">
            <a:extLst>
              <a:ext uri="{FF2B5EF4-FFF2-40B4-BE49-F238E27FC236}">
                <a16:creationId xmlns:a16="http://schemas.microsoft.com/office/drawing/2014/main" id="{C1B6DC2B-1201-B94A-92D9-025DA915E5F3}"/>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Solution: Shortwave IR</a:t>
            </a:r>
          </a:p>
        </p:txBody>
      </p:sp>
      <p:sp>
        <p:nvSpPr>
          <p:cNvPr id="69634" name="Content Placeholder 6">
            <a:extLst>
              <a:ext uri="{FF2B5EF4-FFF2-40B4-BE49-F238E27FC236}">
                <a16:creationId xmlns:a16="http://schemas.microsoft.com/office/drawing/2014/main" id="{A0E0B33B-E618-2F40-94D3-D6B8986EA766}"/>
              </a:ext>
            </a:extLst>
          </p:cNvPr>
          <p:cNvSpPr>
            <a:spLocks noGrp="1" noChangeArrowheads="1"/>
          </p:cNvSpPr>
          <p:nvPr>
            <p:ph idx="1"/>
          </p:nvPr>
        </p:nvSpPr>
        <p:spPr>
          <a:xfrm>
            <a:off x="685800" y="1981200"/>
            <a:ext cx="4419600" cy="4114800"/>
          </a:xfrm>
        </p:spPr>
        <p:txBody>
          <a:bodyPr/>
          <a:lstStyle/>
          <a:p>
            <a:r>
              <a:rPr lang="en-US" altLang="en-US">
                <a:ea typeface="ＭＳ Ｐゴシック" panose="020B0600070205080204" pitchFamily="34" charset="-128"/>
              </a:rPr>
              <a:t>Roughly 3.75-4 microns</a:t>
            </a:r>
          </a:p>
          <a:p>
            <a:r>
              <a:rPr lang="en-US" altLang="en-US">
                <a:ea typeface="ＭＳ Ｐゴシック" panose="020B0600070205080204" pitchFamily="34" charset="-128"/>
              </a:rPr>
              <a:t>Useful for differentiating ice/water clouds, highlighting fog/stratus</a:t>
            </a:r>
          </a:p>
        </p:txBody>
      </p:sp>
      <p:pic>
        <p:nvPicPr>
          <p:cNvPr id="69635" name="Picture 2" descr="Map&#10;&#10;Description automatically generated">
            <a:extLst>
              <a:ext uri="{FF2B5EF4-FFF2-40B4-BE49-F238E27FC236}">
                <a16:creationId xmlns:a16="http://schemas.microsoft.com/office/drawing/2014/main" id="{7903A24F-42FE-A047-A67A-FDE9C5EE76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2047462"/>
            <a:ext cx="3048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82584-293C-963B-6CDD-8C83967EDA8C}"/>
            </a:ext>
          </a:extLst>
        </p:cNvPr>
        <p:cNvGrpSpPr/>
        <p:nvPr/>
      </p:nvGrpSpPr>
      <p:grpSpPr>
        <a:xfrm>
          <a:off x="0" y="0"/>
          <a:ext cx="0" cy="0"/>
          <a:chOff x="0" y="0"/>
          <a:chExt cx="0" cy="0"/>
        </a:xfrm>
      </p:grpSpPr>
      <p:sp>
        <p:nvSpPr>
          <p:cNvPr id="184321" name="Title 1">
            <a:extLst>
              <a:ext uri="{FF2B5EF4-FFF2-40B4-BE49-F238E27FC236}">
                <a16:creationId xmlns:a16="http://schemas.microsoft.com/office/drawing/2014/main" id="{5CB1BEF1-375A-E360-26B5-88D26184A0CE}"/>
              </a:ext>
            </a:extLst>
          </p:cNvPr>
          <p:cNvSpPr>
            <a:spLocks noGrp="1" noChangeArrowheads="1"/>
          </p:cNvSpPr>
          <p:nvPr>
            <p:ph type="title"/>
          </p:nvPr>
        </p:nvSpPr>
        <p:spPr/>
        <p:txBody>
          <a:bodyPr/>
          <a:lstStyle/>
          <a:p>
            <a:r>
              <a:rPr lang="en-US" altLang="en-US" b="1" dirty="0">
                <a:solidFill>
                  <a:srgbClr val="0070C0"/>
                </a:solidFill>
                <a:ea typeface="ＭＳ Ｐゴシック" panose="020B0600070205080204" pitchFamily="34" charset="-128"/>
              </a:rPr>
              <a:t>GOES Advanced Baseline Imager (ABI): 16 Bands</a:t>
            </a:r>
          </a:p>
        </p:txBody>
      </p:sp>
      <p:pic>
        <p:nvPicPr>
          <p:cNvPr id="184322" name="Content Placeholder 4" descr="A picture containing timeline&#10;&#10;Description automatically generated">
            <a:extLst>
              <a:ext uri="{FF2B5EF4-FFF2-40B4-BE49-F238E27FC236}">
                <a16:creationId xmlns:a16="http://schemas.microsoft.com/office/drawing/2014/main" id="{B3A829E7-DB44-70AF-616B-AE7D133040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173"/>
          <a:stretch/>
        </p:blipFill>
        <p:spPr>
          <a:xfrm>
            <a:off x="533400" y="2133600"/>
            <a:ext cx="8344958" cy="4162498"/>
          </a:xfrm>
        </p:spPr>
      </p:pic>
    </p:spTree>
    <p:extLst>
      <p:ext uri="{BB962C8B-B14F-4D97-AF65-F5344CB8AC3E}">
        <p14:creationId xmlns:p14="http://schemas.microsoft.com/office/powerpoint/2010/main" val="35357507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a:extLst>
              <a:ext uri="{FF2B5EF4-FFF2-40B4-BE49-F238E27FC236}">
                <a16:creationId xmlns:a16="http://schemas.microsoft.com/office/drawing/2014/main" id="{A1B19BDE-CAA6-BD48-B6B1-A6FC6EC72C2C}"/>
              </a:ext>
            </a:extLst>
          </p:cNvPr>
          <p:cNvSpPr>
            <a:spLocks noGrp="1" noChangeArrowheads="1"/>
          </p:cNvSpPr>
          <p:nvPr>
            <p:ph type="title"/>
          </p:nvPr>
        </p:nvSpPr>
        <p:spPr>
          <a:xfrm>
            <a:off x="990600" y="457200"/>
            <a:ext cx="7772400" cy="1143000"/>
          </a:xfrm>
        </p:spPr>
        <p:txBody>
          <a:bodyPr/>
          <a:lstStyle/>
          <a:p>
            <a:r>
              <a:rPr lang="en-US" altLang="en-US" b="1" dirty="0">
                <a:solidFill>
                  <a:srgbClr val="0070C0"/>
                </a:solidFill>
                <a:ea typeface="ＭＳ Ｐゴシック" panose="020B0600070205080204" pitchFamily="34" charset="-128"/>
              </a:rPr>
              <a:t>Fog Product</a:t>
            </a:r>
            <a:br>
              <a:rPr lang="en-US" altLang="en-US" dirty="0">
                <a:ea typeface="ＭＳ Ｐゴシック" panose="020B0600070205080204" pitchFamily="34" charset="-128"/>
              </a:rPr>
            </a:br>
            <a:r>
              <a:rPr lang="en-US" altLang="en-US" sz="2800" b="1" dirty="0">
                <a:ea typeface="ＭＳ Ｐゴシック" panose="020B0600070205080204" pitchFamily="34" charset="-128"/>
              </a:rPr>
              <a:t>The Difference Between Classic IR (8-12 micron) and SW IR Channel identifies Low Clouds</a:t>
            </a:r>
          </a:p>
        </p:txBody>
      </p:sp>
      <p:pic>
        <p:nvPicPr>
          <p:cNvPr id="4" name="Picture 3" descr="A satellite image of a storm&#10;&#10;Description automatically generated">
            <a:extLst>
              <a:ext uri="{FF2B5EF4-FFF2-40B4-BE49-F238E27FC236}">
                <a16:creationId xmlns:a16="http://schemas.microsoft.com/office/drawing/2014/main" id="{C223184B-0DD5-BDB3-9008-AAD4F7357077}"/>
              </a:ext>
            </a:extLst>
          </p:cNvPr>
          <p:cNvPicPr>
            <a:picLocks noChangeAspect="1"/>
          </p:cNvPicPr>
          <p:nvPr/>
        </p:nvPicPr>
        <p:blipFill>
          <a:blip r:embed="rId2"/>
          <a:stretch>
            <a:fillRect/>
          </a:stretch>
        </p:blipFill>
        <p:spPr>
          <a:xfrm>
            <a:off x="1524000" y="1981200"/>
            <a:ext cx="6096000" cy="4572000"/>
          </a:xfrm>
          <a:prstGeom prst="rect">
            <a:avLst/>
          </a:prstGeo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a:extLst>
              <a:ext uri="{FF2B5EF4-FFF2-40B4-BE49-F238E27FC236}">
                <a16:creationId xmlns:a16="http://schemas.microsoft.com/office/drawing/2014/main" id="{23F30C88-3D8E-F04B-A0C3-485F12B5E0F0}"/>
              </a:ext>
            </a:extLst>
          </p:cNvPr>
          <p:cNvSpPr>
            <a:spLocks noGrp="1" noChangeArrowheads="1"/>
          </p:cNvSpPr>
          <p:nvPr>
            <p:ph type="title"/>
          </p:nvPr>
        </p:nvSpPr>
        <p:spPr>
          <a:xfrm>
            <a:off x="685800" y="152400"/>
            <a:ext cx="8077200" cy="762000"/>
          </a:xfrm>
        </p:spPr>
        <p:txBody>
          <a:bodyPr/>
          <a:lstStyle/>
          <a:p>
            <a:r>
              <a:rPr lang="en-US" altLang="en-US" b="1">
                <a:solidFill>
                  <a:schemeClr val="accent2"/>
                </a:solidFill>
                <a:ea typeface="ＭＳ Ｐゴシック" panose="020B0600070205080204" pitchFamily="34" charset="-128"/>
              </a:rPr>
              <a:t>Water Vapor Imagery</a:t>
            </a:r>
          </a:p>
        </p:txBody>
      </p:sp>
      <p:pic>
        <p:nvPicPr>
          <p:cNvPr id="71683" name="Picture 3" descr="201002240030.gif">
            <a:extLst>
              <a:ext uri="{FF2B5EF4-FFF2-40B4-BE49-F238E27FC236}">
                <a16:creationId xmlns:a16="http://schemas.microsoft.com/office/drawing/2014/main" id="{B6897C64-CA3D-6341-A77A-F9522E703665}"/>
              </a:ext>
            </a:extLst>
          </p:cNvPr>
          <p:cNvPicPr>
            <a:picLocks noChangeAspect="1"/>
          </p:cNvPicPr>
          <p:nvPr/>
        </p:nvPicPr>
        <p:blipFill>
          <a:blip r:embed="rId2">
            <a:extLst>
              <a:ext uri="{28A0092B-C50C-407E-A947-70E740481C1C}">
                <a14:useLocalDpi xmlns:a14="http://schemas.microsoft.com/office/drawing/2010/main" val="0"/>
              </a:ext>
            </a:extLst>
          </a:blip>
          <a:srcRect r="11111" b="10036"/>
          <a:stretch>
            <a:fillRect/>
          </a:stretch>
        </p:blipFill>
        <p:spPr bwMode="auto">
          <a:xfrm>
            <a:off x="1371600" y="1143000"/>
            <a:ext cx="6564313"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158347F4-3135-BD4C-B1F3-972DA36BF076}"/>
              </a:ext>
            </a:extLst>
          </p:cNvPr>
          <p:cNvSpPr>
            <a:spLocks noGrp="1" noChangeArrowheads="1"/>
          </p:cNvSpPr>
          <p:nvPr>
            <p:ph type="title"/>
          </p:nvPr>
        </p:nvSpPr>
        <p:spPr/>
        <p:txBody>
          <a:bodyPr/>
          <a:lstStyle/>
          <a:p>
            <a:r>
              <a:rPr lang="en-US" altLang="en-US" b="1">
                <a:solidFill>
                  <a:schemeClr val="accent2"/>
                </a:solidFill>
                <a:ea typeface="ＭＳ Ｐゴシック" panose="020B0600070205080204" pitchFamily="34" charset="-128"/>
              </a:rPr>
              <a:t>Water Vapor Imagery</a:t>
            </a:r>
          </a:p>
        </p:txBody>
      </p:sp>
      <p:sp>
        <p:nvSpPr>
          <p:cNvPr id="72706" name="Content Placeholder 3">
            <a:extLst>
              <a:ext uri="{FF2B5EF4-FFF2-40B4-BE49-F238E27FC236}">
                <a16:creationId xmlns:a16="http://schemas.microsoft.com/office/drawing/2014/main" id="{6D3E104F-84AB-B448-8992-AFD37B778EF0}"/>
              </a:ext>
            </a:extLst>
          </p:cNvPr>
          <p:cNvSpPr>
            <a:spLocks noGrp="1" noChangeArrowheads="1"/>
          </p:cNvSpPr>
          <p:nvPr>
            <p:ph idx="1"/>
          </p:nvPr>
        </p:nvSpPr>
        <p:spPr>
          <a:xfrm>
            <a:off x="685800" y="1600200"/>
            <a:ext cx="7772400" cy="4114800"/>
          </a:xfrm>
        </p:spPr>
        <p:txBody>
          <a:bodyPr/>
          <a:lstStyle/>
          <a:p>
            <a:r>
              <a:rPr lang="en-US" altLang="en-US" b="1" dirty="0">
                <a:ea typeface="ＭＳ Ｐゴシック" panose="020B0600070205080204" pitchFamily="34" charset="-128"/>
              </a:rPr>
              <a:t>Does </a:t>
            </a:r>
            <a:r>
              <a:rPr lang="en-US" altLang="en-US" b="1" u="sng" dirty="0">
                <a:ea typeface="ＭＳ Ｐゴシック" panose="020B0600070205080204" pitchFamily="34" charset="-128"/>
              </a:rPr>
              <a:t>not</a:t>
            </a:r>
            <a:r>
              <a:rPr lang="en-US" altLang="en-US" b="1" dirty="0">
                <a:ea typeface="ＭＳ Ｐゴシック" panose="020B0600070205080204" pitchFamily="34" charset="-128"/>
              </a:rPr>
              <a:t> use a window region, but rather a wavelength in which water vapor is an active absorber and emitter</a:t>
            </a:r>
          </a:p>
          <a:p>
            <a:r>
              <a:rPr lang="en-US" altLang="en-US" dirty="0">
                <a:ea typeface="ＭＳ Ｐゴシック" panose="020B0600070205080204" pitchFamily="34" charset="-128"/>
              </a:rPr>
              <a:t>Most frequently used: 6.5 to 7 microns</a:t>
            </a:r>
          </a:p>
          <a:p>
            <a:r>
              <a:rPr lang="en-US" altLang="en-US" dirty="0">
                <a:ea typeface="ＭＳ Ｐゴシック" panose="020B0600070205080204" pitchFamily="34" charset="-128"/>
              </a:rPr>
              <a:t>Highlights regions with lots of water vapor in the middle to upper troposphere.</a:t>
            </a:r>
          </a:p>
          <a:p>
            <a:r>
              <a:rPr lang="en-US" altLang="en-US" dirty="0">
                <a:ea typeface="ＭＳ Ｐゴシック" panose="020B0600070205080204" pitchFamily="34" charset="-128"/>
              </a:rPr>
              <a:t>Shows atmospheric structures even where there are NO clouds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AC14ADB4-8796-4842-ADD2-7D06B7C15331}"/>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73730" name="Vertical Text Placeholder 2">
            <a:extLst>
              <a:ext uri="{FF2B5EF4-FFF2-40B4-BE49-F238E27FC236}">
                <a16:creationId xmlns:a16="http://schemas.microsoft.com/office/drawing/2014/main" id="{EE8B00DA-8772-3543-B7A8-DFF3C65AD705}"/>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73731" name="Picture 3" descr="201002240030e.gif">
            <a:extLst>
              <a:ext uri="{FF2B5EF4-FFF2-40B4-BE49-F238E27FC236}">
                <a16:creationId xmlns:a16="http://schemas.microsoft.com/office/drawing/2014/main" id="{D2D41A22-570E-FD49-AD10-C62EE0C799B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309563"/>
            <a:ext cx="8158163" cy="6548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1">
            <a:extLst>
              <a:ext uri="{FF2B5EF4-FFF2-40B4-BE49-F238E27FC236}">
                <a16:creationId xmlns:a16="http://schemas.microsoft.com/office/drawing/2014/main" id="{85EE247A-CEB0-404B-AF15-B848BBE523E4}"/>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74754" name="Vertical Text Placeholder 2">
            <a:extLst>
              <a:ext uri="{FF2B5EF4-FFF2-40B4-BE49-F238E27FC236}">
                <a16:creationId xmlns:a16="http://schemas.microsoft.com/office/drawing/2014/main" id="{34A2978C-2CF1-AA4C-8003-41E89421EAC5}"/>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74755" name="Picture 3" descr="goes8_67um_31may.gif">
            <a:extLst>
              <a:ext uri="{FF2B5EF4-FFF2-40B4-BE49-F238E27FC236}">
                <a16:creationId xmlns:a16="http://schemas.microsoft.com/office/drawing/2014/main" id="{5B657CCB-A338-4F48-BAD0-BDDD26971F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381000"/>
            <a:ext cx="68072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Title 1">
            <a:extLst>
              <a:ext uri="{FF2B5EF4-FFF2-40B4-BE49-F238E27FC236}">
                <a16:creationId xmlns:a16="http://schemas.microsoft.com/office/drawing/2014/main" id="{A954E98D-2FD2-734E-BBA6-49BB9EF05540}"/>
              </a:ext>
            </a:extLst>
          </p:cNvPr>
          <p:cNvSpPr>
            <a:spLocks noGrp="1" noChangeArrowheads="1"/>
          </p:cNvSpPr>
          <p:nvPr>
            <p:ph type="title"/>
          </p:nvPr>
        </p:nvSpPr>
        <p:spPr>
          <a:xfrm>
            <a:off x="304800" y="486406"/>
            <a:ext cx="8686800" cy="1143000"/>
          </a:xfrm>
        </p:spPr>
        <p:txBody>
          <a:bodyPr/>
          <a:lstStyle/>
          <a:p>
            <a:r>
              <a:rPr lang="en-US" altLang="en-US" sz="3200" b="1" dirty="0">
                <a:solidFill>
                  <a:schemeClr val="accent2"/>
                </a:solidFill>
                <a:ea typeface="ＭＳ Ｐゴシック" panose="020B0600070205080204" pitchFamily="34" charset="-128"/>
              </a:rPr>
              <a:t>Three water vapor “channels” using infrared wavelength ranges that  highlight water vapor in the upper, middle, or lower troposphere</a:t>
            </a:r>
          </a:p>
        </p:txBody>
      </p:sp>
      <p:pic>
        <p:nvPicPr>
          <p:cNvPr id="188418" name="Content Placeholder 4" descr="A satellite view of the earth&#10;&#10;Description automatically generated with medium confidence">
            <a:extLst>
              <a:ext uri="{FF2B5EF4-FFF2-40B4-BE49-F238E27FC236}">
                <a16:creationId xmlns:a16="http://schemas.microsoft.com/office/drawing/2014/main" id="{3C62BCBF-BA24-6349-A8EE-F5687A6C771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33399" y="2209799"/>
            <a:ext cx="2663825" cy="2663825"/>
          </a:xfrm>
        </p:spPr>
      </p:pic>
      <p:pic>
        <p:nvPicPr>
          <p:cNvPr id="188419" name="Picture 6" descr="A picture containing map&#10;&#10;Description automatically generated">
            <a:extLst>
              <a:ext uri="{FF2B5EF4-FFF2-40B4-BE49-F238E27FC236}">
                <a16:creationId xmlns:a16="http://schemas.microsoft.com/office/drawing/2014/main" id="{91645E3C-B5D8-CD40-A1BB-1C23115A55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2209800"/>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8420" name="Picture 8" descr="A picture containing diagram&#10;&#10;Description automatically generated">
            <a:extLst>
              <a:ext uri="{FF2B5EF4-FFF2-40B4-BE49-F238E27FC236}">
                <a16:creationId xmlns:a16="http://schemas.microsoft.com/office/drawing/2014/main" id="{4C41A9DB-4EAA-5647-943B-762A8EED0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6493" y="2209800"/>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8421" name="TextBox 9">
            <a:extLst>
              <a:ext uri="{FF2B5EF4-FFF2-40B4-BE49-F238E27FC236}">
                <a16:creationId xmlns:a16="http://schemas.microsoft.com/office/drawing/2014/main" id="{D90887CD-863F-0348-9E49-06342F473DCB}"/>
              </a:ext>
            </a:extLst>
          </p:cNvPr>
          <p:cNvSpPr txBox="1">
            <a:spLocks noChangeArrowheads="1"/>
          </p:cNvSpPr>
          <p:nvPr/>
        </p:nvSpPr>
        <p:spPr bwMode="auto">
          <a:xfrm>
            <a:off x="1371600" y="4948238"/>
            <a:ext cx="9874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Lower</a:t>
            </a:r>
          </a:p>
        </p:txBody>
      </p:sp>
      <p:sp>
        <p:nvSpPr>
          <p:cNvPr id="188422" name="TextBox 10">
            <a:extLst>
              <a:ext uri="{FF2B5EF4-FFF2-40B4-BE49-F238E27FC236}">
                <a16:creationId xmlns:a16="http://schemas.microsoft.com/office/drawing/2014/main" id="{A18449AD-5E4B-0F44-AE16-CBFDB0403F95}"/>
              </a:ext>
            </a:extLst>
          </p:cNvPr>
          <p:cNvSpPr txBox="1">
            <a:spLocks noChangeArrowheads="1"/>
          </p:cNvSpPr>
          <p:nvPr/>
        </p:nvSpPr>
        <p:spPr bwMode="auto">
          <a:xfrm>
            <a:off x="4191000" y="4948238"/>
            <a:ext cx="10731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Middle</a:t>
            </a:r>
          </a:p>
        </p:txBody>
      </p:sp>
      <p:sp>
        <p:nvSpPr>
          <p:cNvPr id="188423" name="TextBox 11">
            <a:extLst>
              <a:ext uri="{FF2B5EF4-FFF2-40B4-BE49-F238E27FC236}">
                <a16:creationId xmlns:a16="http://schemas.microsoft.com/office/drawing/2014/main" id="{5DB9455E-68E2-F645-BAB4-8911A84BBF6F}"/>
              </a:ext>
            </a:extLst>
          </p:cNvPr>
          <p:cNvSpPr txBox="1">
            <a:spLocks noChangeArrowheads="1"/>
          </p:cNvSpPr>
          <p:nvPr/>
        </p:nvSpPr>
        <p:spPr bwMode="auto">
          <a:xfrm>
            <a:off x="7091363" y="4948238"/>
            <a:ext cx="9540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US" altLang="en-US"/>
              <a:t>Upper</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a:extLst>
              <a:ext uri="{FF2B5EF4-FFF2-40B4-BE49-F238E27FC236}">
                <a16:creationId xmlns:a16="http://schemas.microsoft.com/office/drawing/2014/main" id="{A1FBF6AF-9160-8242-9115-2BB5F6907AB3}"/>
              </a:ext>
            </a:extLst>
          </p:cNvPr>
          <p:cNvSpPr>
            <a:spLocks noGrp="1" noChangeArrowheads="1"/>
          </p:cNvSpPr>
          <p:nvPr>
            <p:ph type="title"/>
          </p:nvPr>
        </p:nvSpPr>
        <p:spPr>
          <a:xfrm>
            <a:off x="649357" y="228600"/>
            <a:ext cx="7772400" cy="533400"/>
          </a:xfrm>
        </p:spPr>
        <p:txBody>
          <a:bodyPr/>
          <a:lstStyle/>
          <a:p>
            <a:r>
              <a:rPr lang="en-US" altLang="en-US" sz="3200" b="1" dirty="0">
                <a:solidFill>
                  <a:schemeClr val="accent2"/>
                </a:solidFill>
                <a:ea typeface="ＭＳ Ｐゴシック" panose="020B0600070205080204" pitchFamily="34" charset="-128"/>
              </a:rPr>
              <a:t>Water Vapor Imagery Interpretation: Upper Water Vapor Channel</a:t>
            </a:r>
          </a:p>
        </p:txBody>
      </p:sp>
      <p:sp>
        <p:nvSpPr>
          <p:cNvPr id="75778" name="Content Placeholder 3">
            <a:extLst>
              <a:ext uri="{FF2B5EF4-FFF2-40B4-BE49-F238E27FC236}">
                <a16:creationId xmlns:a16="http://schemas.microsoft.com/office/drawing/2014/main" id="{CF4BCAA0-CA37-E045-8235-665147411262}"/>
              </a:ext>
            </a:extLst>
          </p:cNvPr>
          <p:cNvSpPr>
            <a:spLocks noGrp="1" noChangeArrowheads="1"/>
          </p:cNvSpPr>
          <p:nvPr>
            <p:ph idx="1"/>
          </p:nvPr>
        </p:nvSpPr>
        <p:spPr>
          <a:xfrm>
            <a:off x="324678" y="1164771"/>
            <a:ext cx="8494643" cy="4114800"/>
          </a:xfrm>
        </p:spPr>
        <p:txBody>
          <a:bodyPr/>
          <a:lstStyle/>
          <a:p>
            <a:r>
              <a:rPr lang="en-US" altLang="en-US" sz="2800" dirty="0">
                <a:ea typeface="ＭＳ Ｐゴシック" panose="020B0600070205080204" pitchFamily="34" charset="-128"/>
              </a:rPr>
              <a:t>When there is a lot of water vapor in </a:t>
            </a:r>
            <a:r>
              <a:rPr lang="en-US" altLang="en-US" sz="2800" b="1" dirty="0">
                <a:ea typeface="ＭＳ Ｐゴシック" panose="020B0600070205080204" pitchFamily="34" charset="-128"/>
              </a:rPr>
              <a:t>upper troposphere</a:t>
            </a:r>
            <a:r>
              <a:rPr lang="en-US" altLang="en-US" sz="2800" dirty="0">
                <a:ea typeface="ＭＳ Ｐゴシック" panose="020B0600070205080204" pitchFamily="34" charset="-128"/>
              </a:rPr>
              <a:t>, the radiating temperature is COLD and thus looks white.</a:t>
            </a:r>
          </a:p>
          <a:p>
            <a:r>
              <a:rPr lang="en-US" altLang="en-US" sz="2800" dirty="0">
                <a:ea typeface="ＭＳ Ｐゴシック" panose="020B0600070205080204" pitchFamily="34" charset="-128"/>
              </a:rPr>
              <a:t>When not much water vapor in the upper troposphere, there is always plenty near the surface, where it is warm.</a:t>
            </a:r>
          </a:p>
          <a:p>
            <a:r>
              <a:rPr lang="en-US" altLang="en-US" sz="2800" dirty="0">
                <a:ea typeface="ＭＳ Ｐゴシック" panose="020B0600070205080204" pitchFamily="34" charset="-128"/>
              </a:rPr>
              <a:t>Thus, appears dark.</a:t>
            </a:r>
          </a:p>
        </p:txBody>
      </p:sp>
      <p:pic>
        <p:nvPicPr>
          <p:cNvPr id="3" name="Picture 2" descr="A satellite image of the earth&#10;&#10;Description automatically generated with medium confidence">
            <a:extLst>
              <a:ext uri="{FF2B5EF4-FFF2-40B4-BE49-F238E27FC236}">
                <a16:creationId xmlns:a16="http://schemas.microsoft.com/office/drawing/2014/main" id="{164CF1C3-CE2D-4347-92F7-5EB6568903E5}"/>
              </a:ext>
            </a:extLst>
          </p:cNvPr>
          <p:cNvPicPr>
            <a:picLocks noChangeAspect="1"/>
          </p:cNvPicPr>
          <p:nvPr/>
        </p:nvPicPr>
        <p:blipFill rotWithShape="1">
          <a:blip r:embed="rId2"/>
          <a:srcRect l="18710" r="12452" b="50000"/>
          <a:stretch/>
        </p:blipFill>
        <p:spPr>
          <a:xfrm>
            <a:off x="3657600" y="3733800"/>
            <a:ext cx="5029200" cy="2939143"/>
          </a:xfrm>
          <a:prstGeom prst="rect">
            <a:avLst/>
          </a:prstGeom>
        </p:spPr>
      </p:pic>
    </p:spTree>
    <p:extLst>
      <p:ext uri="{BB962C8B-B14F-4D97-AF65-F5344CB8AC3E}">
        <p14:creationId xmlns:p14="http://schemas.microsoft.com/office/powerpoint/2010/main" val="31791560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
            <a:extLst>
              <a:ext uri="{FF2B5EF4-FFF2-40B4-BE49-F238E27FC236}">
                <a16:creationId xmlns:a16="http://schemas.microsoft.com/office/drawing/2014/main" id="{D0661A9F-DCC3-9F4B-9F8A-249FAA336330}"/>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Water Vapor Imagery</a:t>
            </a:r>
          </a:p>
        </p:txBody>
      </p:sp>
      <p:sp>
        <p:nvSpPr>
          <p:cNvPr id="76802" name="Content Placeholder 2">
            <a:extLst>
              <a:ext uri="{FF2B5EF4-FFF2-40B4-BE49-F238E27FC236}">
                <a16:creationId xmlns:a16="http://schemas.microsoft.com/office/drawing/2014/main" id="{20540864-D06B-994F-91DD-8E363EBB2BA7}"/>
              </a:ext>
            </a:extLst>
          </p:cNvPr>
          <p:cNvSpPr>
            <a:spLocks noGrp="1" noChangeArrowheads="1"/>
          </p:cNvSpPr>
          <p:nvPr>
            <p:ph idx="1"/>
          </p:nvPr>
        </p:nvSpPr>
        <p:spPr>
          <a:xfrm>
            <a:off x="1219200" y="1763864"/>
            <a:ext cx="7772400" cy="4114800"/>
          </a:xfrm>
        </p:spPr>
        <p:txBody>
          <a:bodyPr/>
          <a:lstStyle/>
          <a:p>
            <a:r>
              <a:rPr lang="en-US" altLang="en-US" dirty="0">
                <a:ea typeface="ＭＳ Ｐゴシック" panose="020B0600070205080204" pitchFamily="34" charset="-128"/>
              </a:rPr>
              <a:t>Higher elevation clouds look white</a:t>
            </a:r>
          </a:p>
          <a:p>
            <a:r>
              <a:rPr lang="en-US" altLang="en-US" dirty="0">
                <a:ea typeface="ＭＳ Ｐゴシック" panose="020B0600070205080204" pitchFamily="34" charset="-128"/>
              </a:rPr>
              <a:t>Sinking areas with less water vapor look dark.</a:t>
            </a:r>
          </a:p>
        </p:txBody>
      </p:sp>
      <p:pic>
        <p:nvPicPr>
          <p:cNvPr id="76803" name="Picture 4">
            <a:extLst>
              <a:ext uri="{FF2B5EF4-FFF2-40B4-BE49-F238E27FC236}">
                <a16:creationId xmlns:a16="http://schemas.microsoft.com/office/drawing/2014/main" id="{78044AC7-456E-2A4C-B3FE-A85A974EE9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3352800"/>
            <a:ext cx="563721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B176-4EB4-234F-8A15-608B5BFCB0CA}"/>
              </a:ext>
            </a:extLst>
          </p:cNvPr>
          <p:cNvSpPr>
            <a:spLocks noGrp="1"/>
          </p:cNvSpPr>
          <p:nvPr>
            <p:ph type="title"/>
          </p:nvPr>
        </p:nvSpPr>
        <p:spPr>
          <a:xfrm>
            <a:off x="457200" y="228600"/>
            <a:ext cx="8229600" cy="1143000"/>
          </a:xfrm>
        </p:spPr>
        <p:txBody>
          <a:bodyPr/>
          <a:lstStyle/>
          <a:p>
            <a:r>
              <a:rPr lang="en-US" sz="3200" b="1" dirty="0">
                <a:solidFill>
                  <a:schemeClr val="accent2"/>
                </a:solidFill>
              </a:rPr>
              <a:t>Darkening in Water Vapor Imagery Often A Sign of Cyclogenesis</a:t>
            </a:r>
          </a:p>
        </p:txBody>
      </p:sp>
      <p:pic>
        <p:nvPicPr>
          <p:cNvPr id="5" name="Content Placeholder 4" descr="A picture containing indoor&#10;&#10;Description automatically generated">
            <a:extLst>
              <a:ext uri="{FF2B5EF4-FFF2-40B4-BE49-F238E27FC236}">
                <a16:creationId xmlns:a16="http://schemas.microsoft.com/office/drawing/2014/main" id="{4B013D32-8D77-0A42-8935-94D655A6584E}"/>
              </a:ext>
            </a:extLst>
          </p:cNvPr>
          <p:cNvPicPr>
            <a:picLocks noGrp="1" noChangeAspect="1"/>
          </p:cNvPicPr>
          <p:nvPr>
            <p:ph idx="1"/>
          </p:nvPr>
        </p:nvPicPr>
        <p:blipFill>
          <a:blip r:embed="rId2"/>
          <a:stretch>
            <a:fillRect/>
          </a:stretch>
        </p:blipFill>
        <p:spPr>
          <a:xfrm>
            <a:off x="1371600" y="1523999"/>
            <a:ext cx="6284667" cy="4848523"/>
          </a:xfrm>
        </p:spPr>
      </p:pic>
    </p:spTree>
    <p:extLst>
      <p:ext uri="{BB962C8B-B14F-4D97-AF65-F5344CB8AC3E}">
        <p14:creationId xmlns:p14="http://schemas.microsoft.com/office/powerpoint/2010/main" val="8347607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DCD6E-224C-09E2-D8ED-4C26C508FE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98B94E-4658-059F-4480-A8F5A8210881}"/>
              </a:ext>
            </a:extLst>
          </p:cNvPr>
          <p:cNvSpPr>
            <a:spLocks noGrp="1"/>
          </p:cNvSpPr>
          <p:nvPr>
            <p:ph type="title"/>
          </p:nvPr>
        </p:nvSpPr>
        <p:spPr>
          <a:xfrm>
            <a:off x="457200" y="228600"/>
            <a:ext cx="8229600" cy="1143000"/>
          </a:xfrm>
        </p:spPr>
        <p:txBody>
          <a:bodyPr/>
          <a:lstStyle/>
          <a:p>
            <a:r>
              <a:rPr lang="en-US" sz="3200" b="1" dirty="0">
                <a:solidFill>
                  <a:schemeClr val="accent2"/>
                </a:solidFill>
              </a:rPr>
              <a:t>Why?  There is strong sinking behind rapidly developing storms.</a:t>
            </a:r>
          </a:p>
        </p:txBody>
      </p:sp>
      <p:pic>
        <p:nvPicPr>
          <p:cNvPr id="5" name="Content Placeholder 4" descr="A picture containing indoor&#10;&#10;Description automatically generated">
            <a:extLst>
              <a:ext uri="{FF2B5EF4-FFF2-40B4-BE49-F238E27FC236}">
                <a16:creationId xmlns:a16="http://schemas.microsoft.com/office/drawing/2014/main" id="{1FE842B7-C25E-7333-A156-2264E7A6590D}"/>
              </a:ext>
            </a:extLst>
          </p:cNvPr>
          <p:cNvPicPr>
            <a:picLocks noGrp="1" noChangeAspect="1"/>
          </p:cNvPicPr>
          <p:nvPr>
            <p:ph idx="1"/>
          </p:nvPr>
        </p:nvPicPr>
        <p:blipFill>
          <a:blip r:embed="rId2"/>
          <a:stretch>
            <a:fillRect/>
          </a:stretch>
        </p:blipFill>
        <p:spPr>
          <a:xfrm>
            <a:off x="1371600" y="1523999"/>
            <a:ext cx="6284667" cy="4848523"/>
          </a:xfrm>
        </p:spPr>
      </p:pic>
    </p:spTree>
    <p:extLst>
      <p:ext uri="{BB962C8B-B14F-4D97-AF65-F5344CB8AC3E}">
        <p14:creationId xmlns:p14="http://schemas.microsoft.com/office/powerpoint/2010/main" val="10204468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89CF-4769-3F9E-1B29-C2320D8F3C55}"/>
              </a:ext>
            </a:extLst>
          </p:cNvPr>
          <p:cNvSpPr>
            <a:spLocks noGrp="1"/>
          </p:cNvSpPr>
          <p:nvPr>
            <p:ph type="title"/>
          </p:nvPr>
        </p:nvSpPr>
        <p:spPr>
          <a:xfrm>
            <a:off x="381000" y="609600"/>
            <a:ext cx="8382000" cy="1143000"/>
          </a:xfrm>
        </p:spPr>
        <p:txBody>
          <a:bodyPr/>
          <a:lstStyle/>
          <a:p>
            <a:r>
              <a:rPr lang="en-US" sz="4000" dirty="0"/>
              <a:t>November 19, 2024 “Bomb” Cyclone</a:t>
            </a:r>
          </a:p>
        </p:txBody>
      </p:sp>
      <p:pic>
        <p:nvPicPr>
          <p:cNvPr id="5" name="Content Placeholder 4" descr="A satellite image of a storm&#10;&#10;Description automatically generated">
            <a:extLst>
              <a:ext uri="{FF2B5EF4-FFF2-40B4-BE49-F238E27FC236}">
                <a16:creationId xmlns:a16="http://schemas.microsoft.com/office/drawing/2014/main" id="{5BADE2A0-5ADC-3405-C91B-E56F6B70AF5E}"/>
              </a:ext>
            </a:extLst>
          </p:cNvPr>
          <p:cNvPicPr>
            <a:picLocks noGrp="1" noChangeAspect="1"/>
          </p:cNvPicPr>
          <p:nvPr>
            <p:ph idx="1"/>
          </p:nvPr>
        </p:nvPicPr>
        <p:blipFill>
          <a:blip r:embed="rId2"/>
          <a:stretch>
            <a:fillRect/>
          </a:stretch>
        </p:blipFill>
        <p:spPr>
          <a:xfrm>
            <a:off x="4671777" y="2010172"/>
            <a:ext cx="3938823" cy="3835170"/>
          </a:xfrm>
        </p:spPr>
      </p:pic>
      <p:pic>
        <p:nvPicPr>
          <p:cNvPr id="7" name="Picture 6" descr="A satellite image of a hurricane&#10;&#10;Description automatically generated">
            <a:extLst>
              <a:ext uri="{FF2B5EF4-FFF2-40B4-BE49-F238E27FC236}">
                <a16:creationId xmlns:a16="http://schemas.microsoft.com/office/drawing/2014/main" id="{D4B67239-927A-7D35-7C8C-5432DDDF9ED4}"/>
              </a:ext>
            </a:extLst>
          </p:cNvPr>
          <p:cNvPicPr>
            <a:picLocks noChangeAspect="1"/>
          </p:cNvPicPr>
          <p:nvPr/>
        </p:nvPicPr>
        <p:blipFill>
          <a:blip r:embed="rId3"/>
          <a:stretch>
            <a:fillRect/>
          </a:stretch>
        </p:blipFill>
        <p:spPr>
          <a:xfrm>
            <a:off x="838200" y="1983668"/>
            <a:ext cx="3733800" cy="3835170"/>
          </a:xfrm>
          <a:prstGeom prst="rect">
            <a:avLst/>
          </a:prstGeom>
        </p:spPr>
      </p:pic>
      <p:sp>
        <p:nvSpPr>
          <p:cNvPr id="8" name="TextBox 7">
            <a:extLst>
              <a:ext uri="{FF2B5EF4-FFF2-40B4-BE49-F238E27FC236}">
                <a16:creationId xmlns:a16="http://schemas.microsoft.com/office/drawing/2014/main" id="{E348F7F4-C5C9-1CC8-BF0F-DE1EEECFCC90}"/>
              </a:ext>
            </a:extLst>
          </p:cNvPr>
          <p:cNvSpPr txBox="1"/>
          <p:nvPr/>
        </p:nvSpPr>
        <p:spPr>
          <a:xfrm>
            <a:off x="2057400" y="5943600"/>
            <a:ext cx="1054263" cy="461665"/>
          </a:xfrm>
          <a:prstGeom prst="rect">
            <a:avLst/>
          </a:prstGeom>
          <a:noFill/>
        </p:spPr>
        <p:txBody>
          <a:bodyPr wrap="none" rtlCol="0">
            <a:spAutoFit/>
          </a:bodyPr>
          <a:lstStyle/>
          <a:p>
            <a:r>
              <a:rPr lang="en-US" dirty="0"/>
              <a:t>Visible</a:t>
            </a:r>
          </a:p>
        </p:txBody>
      </p:sp>
      <p:sp>
        <p:nvSpPr>
          <p:cNvPr id="9" name="TextBox 8">
            <a:extLst>
              <a:ext uri="{FF2B5EF4-FFF2-40B4-BE49-F238E27FC236}">
                <a16:creationId xmlns:a16="http://schemas.microsoft.com/office/drawing/2014/main" id="{E9A2533C-62DB-93A5-C191-89A1722A7616}"/>
              </a:ext>
            </a:extLst>
          </p:cNvPr>
          <p:cNvSpPr txBox="1"/>
          <p:nvPr/>
        </p:nvSpPr>
        <p:spPr>
          <a:xfrm>
            <a:off x="6172200" y="5943600"/>
            <a:ext cx="1175322" cy="461665"/>
          </a:xfrm>
          <a:prstGeom prst="rect">
            <a:avLst/>
          </a:prstGeom>
          <a:noFill/>
        </p:spPr>
        <p:txBody>
          <a:bodyPr wrap="none" rtlCol="0">
            <a:spAutoFit/>
          </a:bodyPr>
          <a:lstStyle/>
          <a:p>
            <a:r>
              <a:rPr lang="en-US" dirty="0"/>
              <a:t>Infrared</a:t>
            </a:r>
          </a:p>
        </p:txBody>
      </p:sp>
    </p:spTree>
    <p:extLst>
      <p:ext uri="{BB962C8B-B14F-4D97-AF65-F5344CB8AC3E}">
        <p14:creationId xmlns:p14="http://schemas.microsoft.com/office/powerpoint/2010/main" val="125702365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a:extLst>
              <a:ext uri="{FF2B5EF4-FFF2-40B4-BE49-F238E27FC236}">
                <a16:creationId xmlns:a16="http://schemas.microsoft.com/office/drawing/2014/main" id="{5E3385AF-C35B-284E-8B78-8DF3A7ED0407}"/>
              </a:ext>
            </a:extLst>
          </p:cNvPr>
          <p:cNvSpPr>
            <a:spLocks noGrp="1" noChangeArrowheads="1"/>
          </p:cNvSpPr>
          <p:nvPr>
            <p:ph type="title"/>
          </p:nvPr>
        </p:nvSpPr>
        <p:spPr/>
        <p:txBody>
          <a:bodyPr/>
          <a:lstStyle/>
          <a:p>
            <a:r>
              <a:rPr lang="en-US" altLang="en-US" dirty="0">
                <a:solidFill>
                  <a:schemeClr val="accent2"/>
                </a:solidFill>
                <a:ea typeface="ＭＳ Ｐゴシック" panose="020B0600070205080204" pitchFamily="34" charset="-128"/>
              </a:rPr>
              <a:t>GOES Vertical Soundings</a:t>
            </a:r>
          </a:p>
        </p:txBody>
      </p:sp>
      <p:sp>
        <p:nvSpPr>
          <p:cNvPr id="78850" name="Content Placeholder 1">
            <a:extLst>
              <a:ext uri="{FF2B5EF4-FFF2-40B4-BE49-F238E27FC236}">
                <a16:creationId xmlns:a16="http://schemas.microsoft.com/office/drawing/2014/main" id="{A832B506-AD42-024C-8479-D5C6E05A6DA1}"/>
              </a:ext>
            </a:extLst>
          </p:cNvPr>
          <p:cNvSpPr>
            <a:spLocks noGrp="1" noChangeArrowheads="1"/>
          </p:cNvSpPr>
          <p:nvPr>
            <p:ph idx="1"/>
          </p:nvPr>
        </p:nvSpPr>
        <p:spPr>
          <a:xfrm>
            <a:off x="1219200" y="4656138"/>
            <a:ext cx="7239000" cy="3184525"/>
          </a:xfrm>
        </p:spPr>
        <p:txBody>
          <a:bodyPr/>
          <a:lstStyle/>
          <a:p>
            <a:pPr marL="0" indent="0">
              <a:buFontTx/>
              <a:buNone/>
            </a:pPr>
            <a:r>
              <a:rPr lang="en-US" altLang="en-US" dirty="0">
                <a:ea typeface="ＭＳ Ｐゴシック" panose="020B0600070205080204" pitchFamily="34" charset="-128"/>
              </a:rPr>
              <a:t>Can create temperature and humidity soundings using the radiation received by the satellites sensing many wavelengths.</a:t>
            </a:r>
          </a:p>
        </p:txBody>
      </p:sp>
      <p:pic>
        <p:nvPicPr>
          <p:cNvPr id="4" name="Picture 3" descr="A satellite in space&#10;&#10;Description automatically generated with medium confidence">
            <a:extLst>
              <a:ext uri="{FF2B5EF4-FFF2-40B4-BE49-F238E27FC236}">
                <a16:creationId xmlns:a16="http://schemas.microsoft.com/office/drawing/2014/main" id="{2A7DA6BE-81F1-D34C-B65B-D7BE25DF6DB9}"/>
              </a:ext>
            </a:extLst>
          </p:cNvPr>
          <p:cNvPicPr>
            <a:picLocks noChangeAspect="1"/>
          </p:cNvPicPr>
          <p:nvPr/>
        </p:nvPicPr>
        <p:blipFill>
          <a:blip r:embed="rId2"/>
          <a:stretch>
            <a:fillRect/>
          </a:stretch>
        </p:blipFill>
        <p:spPr>
          <a:xfrm>
            <a:off x="2743200" y="1764632"/>
            <a:ext cx="3403600" cy="2642268"/>
          </a:xfrm>
          <a:prstGeom prst="rect">
            <a:avLst/>
          </a:prstGeom>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Title 1">
            <a:extLst>
              <a:ext uri="{FF2B5EF4-FFF2-40B4-BE49-F238E27FC236}">
                <a16:creationId xmlns:a16="http://schemas.microsoft.com/office/drawing/2014/main" id="{1107BC27-20A6-AA42-93A0-36E80D408492}"/>
              </a:ext>
            </a:extLst>
          </p:cNvPr>
          <p:cNvSpPr>
            <a:spLocks noGrp="1" noChangeArrowheads="1"/>
          </p:cNvSpPr>
          <p:nvPr>
            <p:ph type="title"/>
          </p:nvPr>
        </p:nvSpPr>
        <p:spPr/>
        <p:txBody>
          <a:bodyPr/>
          <a:lstStyle/>
          <a:p>
            <a:r>
              <a:rPr lang="en-US" altLang="en-US" sz="4000" b="1" dirty="0">
                <a:solidFill>
                  <a:schemeClr val="accent2"/>
                </a:solidFill>
                <a:ea typeface="ＭＳ Ｐゴシック" panose="020B0600070205080204" pitchFamily="34" charset="-128"/>
              </a:rPr>
              <a:t>How secure vertical temperature soundings from a satellite?</a:t>
            </a:r>
          </a:p>
        </p:txBody>
      </p:sp>
      <p:sp>
        <p:nvSpPr>
          <p:cNvPr id="189442" name="Content Placeholder 2">
            <a:extLst>
              <a:ext uri="{FF2B5EF4-FFF2-40B4-BE49-F238E27FC236}">
                <a16:creationId xmlns:a16="http://schemas.microsoft.com/office/drawing/2014/main" id="{1A97D67D-4CED-5F44-8A87-A14B6B2AD19B}"/>
              </a:ext>
            </a:extLst>
          </p:cNvPr>
          <p:cNvSpPr>
            <a:spLocks noGrp="1" noChangeArrowheads="1"/>
          </p:cNvSpPr>
          <p:nvPr>
            <p:ph idx="1"/>
          </p:nvPr>
        </p:nvSpPr>
        <p:spPr/>
        <p:txBody>
          <a:bodyPr/>
          <a:lstStyle/>
          <a:p>
            <a:r>
              <a:rPr lang="en-US" altLang="en-US" dirty="0">
                <a:ea typeface="ＭＳ Ｐゴシック" panose="020B0600070205080204" pitchFamily="34" charset="-128"/>
              </a:rPr>
              <a:t>Different wavelengths are most sensitive to emissions at different vertical levels.</a:t>
            </a:r>
          </a:p>
          <a:p>
            <a:r>
              <a:rPr lang="en-US" altLang="en-US" dirty="0">
                <a:ea typeface="ＭＳ Ｐゴシック" panose="020B0600070205080204" pitchFamily="34" charset="-128"/>
              </a:rPr>
              <a:t>Using many wavelengths one can build a sounding.</a:t>
            </a:r>
          </a:p>
          <a:p>
            <a:r>
              <a:rPr lang="en-US" altLang="en-US" dirty="0">
                <a:ea typeface="ＭＳ Ｐゴシック" panose="020B0600070205080204" pitchFamily="34" charset="-128"/>
              </a:rPr>
              <a:t>Not as high vertical resolution as a radiosonde, but </a:t>
            </a:r>
            <a:r>
              <a:rPr lang="en-US" altLang="en-US" b="1" dirty="0">
                <a:ea typeface="ＭＳ Ｐゴシック" panose="020B0600070205080204" pitchFamily="34" charset="-128"/>
              </a:rPr>
              <a:t>very useful, since available over the entire planet.</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E4CAF-E9E7-0B49-958F-499D86E4933C}"/>
              </a:ext>
            </a:extLst>
          </p:cNvPr>
          <p:cNvSpPr>
            <a:spLocks noGrp="1"/>
          </p:cNvSpPr>
          <p:nvPr>
            <p:ph type="title"/>
          </p:nvPr>
        </p:nvSpPr>
        <p:spPr>
          <a:xfrm>
            <a:off x="685800" y="1066800"/>
            <a:ext cx="4495800" cy="3352800"/>
          </a:xfrm>
        </p:spPr>
        <p:txBody>
          <a:bodyPr/>
          <a:lstStyle/>
          <a:p>
            <a:r>
              <a:rPr lang="en-US" b="1" dirty="0"/>
              <a:t>The GOES ABI </a:t>
            </a:r>
            <a:r>
              <a:rPr lang="en-US" sz="3200" b="1" dirty="0">
                <a:solidFill>
                  <a:srgbClr val="FF0000"/>
                </a:solidFill>
              </a:rPr>
              <a:t>(Advanced Baseline Imager) </a:t>
            </a:r>
            <a:br>
              <a:rPr lang="en-US" sz="3200" b="1" dirty="0">
                <a:solidFill>
                  <a:srgbClr val="FF0000"/>
                </a:solidFill>
              </a:rPr>
            </a:br>
            <a:r>
              <a:rPr lang="en-US" b="1" dirty="0"/>
              <a:t>Views the Earth in 16 Wavelengths</a:t>
            </a:r>
          </a:p>
        </p:txBody>
      </p:sp>
      <p:pic>
        <p:nvPicPr>
          <p:cNvPr id="4" name="Content Placeholder 4">
            <a:extLst>
              <a:ext uri="{FF2B5EF4-FFF2-40B4-BE49-F238E27FC236}">
                <a16:creationId xmlns:a16="http://schemas.microsoft.com/office/drawing/2014/main" id="{A524C986-9907-B24F-9C86-53F3C08B92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1153"/>
          <a:stretch>
            <a:fillRect/>
          </a:stretch>
        </p:blipFill>
        <p:spPr>
          <a:xfrm>
            <a:off x="5562600" y="533400"/>
            <a:ext cx="3105817" cy="5321300"/>
          </a:xfrm>
        </p:spPr>
      </p:pic>
    </p:spTree>
    <p:extLst>
      <p:ext uri="{BB962C8B-B14F-4D97-AF65-F5344CB8AC3E}">
        <p14:creationId xmlns:p14="http://schemas.microsoft.com/office/powerpoint/2010/main" val="374286892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a:extLst>
              <a:ext uri="{FF2B5EF4-FFF2-40B4-BE49-F238E27FC236}">
                <a16:creationId xmlns:a16="http://schemas.microsoft.com/office/drawing/2014/main" id="{8EACE910-B0CD-AA4F-B062-4AED7335DA10}"/>
              </a:ext>
            </a:extLst>
          </p:cNvPr>
          <p:cNvSpPr>
            <a:spLocks noGrp="1" noChangeArrowheads="1"/>
          </p:cNvSpPr>
          <p:nvPr>
            <p:ph type="title"/>
          </p:nvPr>
        </p:nvSpPr>
        <p:spPr>
          <a:xfrm>
            <a:off x="685800" y="469669"/>
            <a:ext cx="7772400" cy="551722"/>
          </a:xfrm>
        </p:spPr>
        <p:txBody>
          <a:bodyPr/>
          <a:lstStyle/>
          <a:p>
            <a:r>
              <a:rPr lang="en-US" altLang="en-US" sz="3200" b="1" dirty="0">
                <a:solidFill>
                  <a:schemeClr val="accent2"/>
                </a:solidFill>
                <a:ea typeface="ＭＳ Ｐゴシック" panose="020B0600070205080204" pitchFamily="34" charset="-128"/>
              </a:rPr>
              <a:t>Difference Wavelengths Indicate Emissions/Temperature at Various Elevations</a:t>
            </a:r>
          </a:p>
        </p:txBody>
      </p:sp>
      <p:sp>
        <p:nvSpPr>
          <p:cNvPr id="81922" name="Vertical Text Placeholder 2">
            <a:extLst>
              <a:ext uri="{FF2B5EF4-FFF2-40B4-BE49-F238E27FC236}">
                <a16:creationId xmlns:a16="http://schemas.microsoft.com/office/drawing/2014/main" id="{5E5C2838-2DC3-4A49-AEF4-5E06C4CFA9B9}"/>
              </a:ext>
            </a:extLst>
          </p:cNvPr>
          <p:cNvSpPr>
            <a:spLocks noGrp="1" noChangeArrowheads="1"/>
          </p:cNvSpPr>
          <p:nvPr>
            <p:ph type="body" orient="vert" idx="1"/>
          </p:nvPr>
        </p:nvSpPr>
        <p:spPr>
          <a:xfrm>
            <a:off x="685800" y="1429478"/>
            <a:ext cx="7772400" cy="4114800"/>
          </a:xfrm>
        </p:spPr>
        <p:txBody>
          <a:bodyPr/>
          <a:lstStyle/>
          <a:p>
            <a:endParaRPr lang="en-US" altLang="en-US" dirty="0">
              <a:ea typeface="ＭＳ Ｐゴシック" panose="020B0600070205080204" pitchFamily="34" charset="-128"/>
            </a:endParaRPr>
          </a:p>
        </p:txBody>
      </p:sp>
      <p:sp>
        <p:nvSpPr>
          <p:cNvPr id="2" name="TextBox 1">
            <a:extLst>
              <a:ext uri="{FF2B5EF4-FFF2-40B4-BE49-F238E27FC236}">
                <a16:creationId xmlns:a16="http://schemas.microsoft.com/office/drawing/2014/main" id="{B352C6D7-D6A3-DC49-BA0D-EB07B6F4CC81}"/>
              </a:ext>
            </a:extLst>
          </p:cNvPr>
          <p:cNvSpPr txBox="1"/>
          <p:nvPr/>
        </p:nvSpPr>
        <p:spPr>
          <a:xfrm>
            <a:off x="1371600" y="3536898"/>
            <a:ext cx="510076" cy="461665"/>
          </a:xfrm>
          <a:prstGeom prst="rect">
            <a:avLst/>
          </a:prstGeom>
          <a:noFill/>
        </p:spPr>
        <p:txBody>
          <a:bodyPr wrap="none" rtlCol="0">
            <a:spAutoFit/>
          </a:bodyPr>
          <a:lstStyle/>
          <a:p>
            <a:r>
              <a:rPr lang="en-US" dirty="0" err="1"/>
              <a:t>hPa</a:t>
            </a:r>
            <a:endParaRPr lang="en-US" dirty="0"/>
          </a:p>
        </p:txBody>
      </p:sp>
      <p:pic>
        <p:nvPicPr>
          <p:cNvPr id="4" name="Picture 3" descr="A graph of a graph&#10;&#10;Description automatically generated with medium confidence">
            <a:extLst>
              <a:ext uri="{FF2B5EF4-FFF2-40B4-BE49-F238E27FC236}">
                <a16:creationId xmlns:a16="http://schemas.microsoft.com/office/drawing/2014/main" id="{2215DB6D-6B78-BC1A-76D8-ACB1E97A2981}"/>
              </a:ext>
            </a:extLst>
          </p:cNvPr>
          <p:cNvPicPr>
            <a:picLocks noChangeAspect="1"/>
          </p:cNvPicPr>
          <p:nvPr/>
        </p:nvPicPr>
        <p:blipFill>
          <a:blip r:embed="rId2"/>
          <a:srcRect r="35000"/>
          <a:stretch/>
        </p:blipFill>
        <p:spPr>
          <a:xfrm>
            <a:off x="1981200" y="1676400"/>
            <a:ext cx="2971800" cy="4572000"/>
          </a:xfrm>
          <a:prstGeom prst="rect">
            <a:avLst/>
          </a:prstGeom>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F5702-1851-49AE-BE42-97E38D2CC7DE}"/>
              </a:ext>
            </a:extLst>
          </p:cNvPr>
          <p:cNvSpPr>
            <a:spLocks noGrp="1"/>
          </p:cNvSpPr>
          <p:nvPr>
            <p:ph type="ctrTitle"/>
          </p:nvPr>
        </p:nvSpPr>
        <p:spPr>
          <a:xfrm>
            <a:off x="685800" y="152400"/>
            <a:ext cx="7772400" cy="1470025"/>
          </a:xfrm>
        </p:spPr>
        <p:txBody>
          <a:bodyPr/>
          <a:lstStyle/>
          <a:p>
            <a:r>
              <a:rPr lang="en-US" dirty="0"/>
              <a:t>How it works</a:t>
            </a:r>
          </a:p>
        </p:txBody>
      </p:sp>
      <p:sp>
        <p:nvSpPr>
          <p:cNvPr id="4" name="Subtitle 3">
            <a:extLst>
              <a:ext uri="{FF2B5EF4-FFF2-40B4-BE49-F238E27FC236}">
                <a16:creationId xmlns:a16="http://schemas.microsoft.com/office/drawing/2014/main" id="{0CD4F466-8177-E6D8-391E-62323C965E72}"/>
              </a:ext>
            </a:extLst>
          </p:cNvPr>
          <p:cNvSpPr>
            <a:spLocks noGrp="1"/>
          </p:cNvSpPr>
          <p:nvPr>
            <p:ph type="subTitle" idx="1"/>
          </p:nvPr>
        </p:nvSpPr>
        <p:spPr>
          <a:xfrm>
            <a:off x="1066800" y="1295400"/>
            <a:ext cx="7239000" cy="1828800"/>
          </a:xfrm>
        </p:spPr>
        <p:txBody>
          <a:bodyPr/>
          <a:lstStyle/>
          <a:p>
            <a:pPr marL="457200" indent="-457200" algn="l">
              <a:buFont typeface="Arial" panose="020B0604020202020204" pitchFamily="34" charset="0"/>
              <a:buChar char="•"/>
            </a:pPr>
            <a:r>
              <a:rPr lang="en-US" dirty="0"/>
              <a:t>Wavelengths in which the atmosphere is </a:t>
            </a:r>
            <a:r>
              <a:rPr lang="en-US" b="1" dirty="0"/>
              <a:t>very effective in emitting IR (or microwave) radiation </a:t>
            </a:r>
            <a:r>
              <a:rPr lang="en-US" dirty="0"/>
              <a:t>senses the </a:t>
            </a:r>
            <a:r>
              <a:rPr lang="en-US" b="1" dirty="0"/>
              <a:t>upper atmosphere</a:t>
            </a:r>
            <a:r>
              <a:rPr lang="en-US" dirty="0"/>
              <a:t> (since don’t need much air to emit lots of radiation)</a:t>
            </a:r>
          </a:p>
          <a:p>
            <a:pPr marL="457200" indent="-457200" algn="l">
              <a:buFont typeface="Arial" panose="020B0604020202020204" pitchFamily="34" charset="0"/>
              <a:buChar char="•"/>
            </a:pPr>
            <a:r>
              <a:rPr lang="en-US" dirty="0"/>
              <a:t>Wavelengths in which the atmosphere is </a:t>
            </a:r>
            <a:r>
              <a:rPr lang="en-US" b="1" dirty="0"/>
              <a:t>NOT as effective in emitting IR </a:t>
            </a:r>
            <a:r>
              <a:rPr lang="en-US" dirty="0"/>
              <a:t>(or microwave) radiation senses the lower atmosphere (since it needs dense air to emit lots of radiation)</a:t>
            </a:r>
          </a:p>
          <a:p>
            <a:endParaRPr lang="en-US" dirty="0"/>
          </a:p>
          <a:p>
            <a:endParaRPr lang="en-US" dirty="0"/>
          </a:p>
        </p:txBody>
      </p:sp>
    </p:spTree>
    <p:extLst>
      <p:ext uri="{BB962C8B-B14F-4D97-AF65-F5344CB8AC3E}">
        <p14:creationId xmlns:p14="http://schemas.microsoft.com/office/powerpoint/2010/main" val="68983926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a:extLst>
              <a:ext uri="{FF2B5EF4-FFF2-40B4-BE49-F238E27FC236}">
                <a16:creationId xmlns:a16="http://schemas.microsoft.com/office/drawing/2014/main" id="{93CDDD46-B4DE-4C45-BB3E-D47C5FFAD880}"/>
              </a:ext>
            </a:extLst>
          </p:cNvPr>
          <p:cNvSpPr>
            <a:spLocks noGrp="1" noChangeArrowheads="1"/>
          </p:cNvSpPr>
          <p:nvPr>
            <p:ph type="title"/>
          </p:nvPr>
        </p:nvSpPr>
        <p:spPr/>
        <p:txBody>
          <a:bodyPr/>
          <a:lstStyle/>
          <a:p>
            <a:r>
              <a:rPr lang="en-US" altLang="en-US" sz="3600" b="1" dirty="0">
                <a:solidFill>
                  <a:schemeClr val="accent2"/>
                </a:solidFill>
                <a:ea typeface="ＭＳ Ｐゴシック" panose="020B0600070205080204" pitchFamily="34" charset="-128"/>
              </a:rPr>
              <a:t>By combining emission from many wavelengths can create soundings</a:t>
            </a:r>
          </a:p>
        </p:txBody>
      </p:sp>
      <p:sp>
        <p:nvSpPr>
          <p:cNvPr id="84994" name="Vertical Text Placeholder 2">
            <a:extLst>
              <a:ext uri="{FF2B5EF4-FFF2-40B4-BE49-F238E27FC236}">
                <a16:creationId xmlns:a16="http://schemas.microsoft.com/office/drawing/2014/main" id="{365A7925-1D8F-4644-A20D-73455D8CC844}"/>
              </a:ext>
            </a:extLst>
          </p:cNvPr>
          <p:cNvSpPr>
            <a:spLocks noGrp="1" noChangeArrowheads="1"/>
          </p:cNvSpPr>
          <p:nvPr>
            <p:ph type="body" orient="vert" idx="1"/>
          </p:nvPr>
        </p:nvSpPr>
        <p:spPr/>
        <p:txBody>
          <a:bodyPr/>
          <a:lstStyle/>
          <a:p>
            <a:endParaRPr lang="en-US" altLang="en-US">
              <a:ea typeface="ＭＳ Ｐゴシック" panose="020B0600070205080204" pitchFamily="34" charset="-128"/>
            </a:endParaRPr>
          </a:p>
        </p:txBody>
      </p:sp>
      <p:pic>
        <p:nvPicPr>
          <p:cNvPr id="84995" name="Picture 3" descr="ksea.gif">
            <a:extLst>
              <a:ext uri="{FF2B5EF4-FFF2-40B4-BE49-F238E27FC236}">
                <a16:creationId xmlns:a16="http://schemas.microsoft.com/office/drawing/2014/main" id="{6C3AFE2C-BDD0-FB4C-BBB5-BB309A6664F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905000"/>
            <a:ext cx="576072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a:extLst>
              <a:ext uri="{FF2B5EF4-FFF2-40B4-BE49-F238E27FC236}">
                <a16:creationId xmlns:a16="http://schemas.microsoft.com/office/drawing/2014/main" id="{BC5A5E3B-55C9-5D48-8F12-B6DA59796CA8}"/>
              </a:ext>
            </a:extLst>
          </p:cNvPr>
          <p:cNvSpPr>
            <a:spLocks noGrp="1" noChangeArrowheads="1"/>
          </p:cNvSpPr>
          <p:nvPr>
            <p:ph type="title"/>
          </p:nvPr>
        </p:nvSpPr>
        <p:spPr>
          <a:xfrm>
            <a:off x="681925" y="444500"/>
            <a:ext cx="7772400" cy="1143000"/>
          </a:xfrm>
        </p:spPr>
        <p:txBody>
          <a:bodyPr/>
          <a:lstStyle/>
          <a:p>
            <a:r>
              <a:rPr lang="en-US" altLang="en-US" b="1" dirty="0">
                <a:solidFill>
                  <a:schemeClr val="accent2"/>
                </a:solidFill>
                <a:ea typeface="ＭＳ Ｐゴシック" panose="020B0600070205080204" pitchFamily="34" charset="-128"/>
              </a:rPr>
              <a:t>Could have been better</a:t>
            </a:r>
          </a:p>
        </p:txBody>
      </p:sp>
      <p:sp>
        <p:nvSpPr>
          <p:cNvPr id="86018" name="Content Placeholder 3">
            <a:extLst>
              <a:ext uri="{FF2B5EF4-FFF2-40B4-BE49-F238E27FC236}">
                <a16:creationId xmlns:a16="http://schemas.microsoft.com/office/drawing/2014/main" id="{C8D88BEE-0FE8-9640-8BE7-7B2F4D32418B}"/>
              </a:ext>
            </a:extLst>
          </p:cNvPr>
          <p:cNvSpPr>
            <a:spLocks noGrp="1" noChangeArrowheads="1"/>
          </p:cNvSpPr>
          <p:nvPr>
            <p:ph idx="1"/>
          </p:nvPr>
        </p:nvSpPr>
        <p:spPr>
          <a:xfrm>
            <a:off x="838200" y="1524000"/>
            <a:ext cx="7772400" cy="4114800"/>
          </a:xfrm>
        </p:spPr>
        <p:txBody>
          <a:bodyPr/>
          <a:lstStyle/>
          <a:p>
            <a:r>
              <a:rPr lang="en-US" altLang="en-US" dirty="0">
                <a:ea typeface="ＭＳ Ｐゴシック" panose="020B0600070205080204" pitchFamily="34" charset="-128"/>
              </a:rPr>
              <a:t>The current GOES satellite only views the Earth in 16 wavelengths.</a:t>
            </a:r>
          </a:p>
          <a:p>
            <a:r>
              <a:rPr lang="en-US" altLang="en-US" dirty="0">
                <a:ea typeface="ＭＳ Ｐゴシック" panose="020B0600070205080204" pitchFamily="34" charset="-128"/>
              </a:rPr>
              <a:t>They dropped using a new technology sounder  (</a:t>
            </a:r>
            <a:r>
              <a:rPr lang="en-US" altLang="en-US" dirty="0">
                <a:solidFill>
                  <a:srgbClr val="FF0000"/>
                </a:solidFill>
                <a:ea typeface="ＭＳ Ｐゴシック" panose="020B0600070205080204" pitchFamily="34" charset="-128"/>
              </a:rPr>
              <a:t>hyperspectral sounder</a:t>
            </a:r>
            <a:r>
              <a:rPr lang="en-US" altLang="en-US" dirty="0">
                <a:ea typeface="ＭＳ Ｐゴシック" panose="020B0600070205080204" pitchFamily="34" charset="-128"/>
              </a:rPr>
              <a:t>) with thousands of channels</a:t>
            </a:r>
          </a:p>
        </p:txBody>
      </p:sp>
      <p:pic>
        <p:nvPicPr>
          <p:cNvPr id="86019" name="Picture 5">
            <a:extLst>
              <a:ext uri="{FF2B5EF4-FFF2-40B4-BE49-F238E27FC236}">
                <a16:creationId xmlns:a16="http://schemas.microsoft.com/office/drawing/2014/main" id="{B5009C23-B405-6146-A8B0-464F310A8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0242"/>
          <a:stretch>
            <a:fillRect/>
          </a:stretch>
        </p:blipFill>
        <p:spPr bwMode="auto">
          <a:xfrm>
            <a:off x="2743200" y="4191000"/>
            <a:ext cx="5715000" cy="222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F1FE3F3-2395-9340-9518-90F0066704C3}"/>
              </a:ext>
            </a:extLst>
          </p:cNvPr>
          <p:cNvSpPr txBox="1"/>
          <p:nvPr/>
        </p:nvSpPr>
        <p:spPr>
          <a:xfrm>
            <a:off x="4419600" y="4572000"/>
            <a:ext cx="838200" cy="457200"/>
          </a:xfrm>
          <a:prstGeom prst="rect">
            <a:avLst/>
          </a:prstGeom>
          <a:solidFill>
            <a:schemeClr val="bg1"/>
          </a:solidFill>
        </p:spPr>
        <p:txBody>
          <a:bodyPr wrap="square" rtlCol="0">
            <a:spAutoFit/>
          </a:bodyPr>
          <a:lstStyle/>
          <a:p>
            <a:endParaRPr lang="en-US" dirty="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4C0B-10E9-8249-9ED4-D13511D6A47E}"/>
              </a:ext>
            </a:extLst>
          </p:cNvPr>
          <p:cNvSpPr>
            <a:spLocks noGrp="1"/>
          </p:cNvSpPr>
          <p:nvPr>
            <p:ph type="title"/>
          </p:nvPr>
        </p:nvSpPr>
        <p:spPr>
          <a:xfrm>
            <a:off x="685800" y="990600"/>
            <a:ext cx="7772400" cy="1143000"/>
          </a:xfrm>
        </p:spPr>
        <p:txBody>
          <a:bodyPr/>
          <a:lstStyle/>
          <a:p>
            <a:r>
              <a:rPr lang="en-US" sz="4000" b="1" dirty="0">
                <a:solidFill>
                  <a:schemeClr val="accent2"/>
                </a:solidFill>
              </a:rPr>
              <a:t>Polar Orbiters Take Temperature Soundings As Well.  Can do this in IR and Microwave</a:t>
            </a:r>
          </a:p>
        </p:txBody>
      </p:sp>
      <p:pic>
        <p:nvPicPr>
          <p:cNvPr id="8" name="Content Placeholder 7" descr="Text&#10;&#10;Description automatically generated">
            <a:extLst>
              <a:ext uri="{FF2B5EF4-FFF2-40B4-BE49-F238E27FC236}">
                <a16:creationId xmlns:a16="http://schemas.microsoft.com/office/drawing/2014/main" id="{B53279BE-10E3-754B-AC85-6FC455FE53CC}"/>
              </a:ext>
            </a:extLst>
          </p:cNvPr>
          <p:cNvPicPr>
            <a:picLocks noGrp="1" noChangeAspect="1"/>
          </p:cNvPicPr>
          <p:nvPr>
            <p:ph idx="1"/>
          </p:nvPr>
        </p:nvPicPr>
        <p:blipFill>
          <a:blip r:embed="rId2"/>
          <a:stretch>
            <a:fillRect/>
          </a:stretch>
        </p:blipFill>
        <p:spPr>
          <a:xfrm>
            <a:off x="457200" y="3124200"/>
            <a:ext cx="7772400" cy="2332700"/>
          </a:xfrm>
        </p:spPr>
      </p:pic>
    </p:spTree>
    <p:extLst>
      <p:ext uri="{BB962C8B-B14F-4D97-AF65-F5344CB8AC3E}">
        <p14:creationId xmlns:p14="http://schemas.microsoft.com/office/powerpoint/2010/main" val="157487859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DB239-5250-C24B-BDB2-1EF4A96F78C6}"/>
              </a:ext>
            </a:extLst>
          </p:cNvPr>
          <p:cNvSpPr>
            <a:spLocks noGrp="1"/>
          </p:cNvSpPr>
          <p:nvPr>
            <p:ph type="title"/>
          </p:nvPr>
        </p:nvSpPr>
        <p:spPr/>
        <p:txBody>
          <a:bodyPr/>
          <a:lstStyle/>
          <a:p>
            <a:endParaRPr lang="en-US" dirty="0"/>
          </a:p>
        </p:txBody>
      </p:sp>
      <p:pic>
        <p:nvPicPr>
          <p:cNvPr id="5" name="Content Placeholder 4" descr="Chart&#10;&#10;Description automatically generated with medium confidence">
            <a:extLst>
              <a:ext uri="{FF2B5EF4-FFF2-40B4-BE49-F238E27FC236}">
                <a16:creationId xmlns:a16="http://schemas.microsoft.com/office/drawing/2014/main" id="{16580927-B326-E144-AB45-26113DEC2F5E}"/>
              </a:ext>
            </a:extLst>
          </p:cNvPr>
          <p:cNvPicPr>
            <a:picLocks noGrp="1" noChangeAspect="1"/>
          </p:cNvPicPr>
          <p:nvPr>
            <p:ph idx="1"/>
          </p:nvPr>
        </p:nvPicPr>
        <p:blipFill>
          <a:blip r:embed="rId2"/>
          <a:stretch>
            <a:fillRect/>
          </a:stretch>
        </p:blipFill>
        <p:spPr>
          <a:xfrm>
            <a:off x="4572000" y="1981200"/>
            <a:ext cx="4445000" cy="3175000"/>
          </a:xfrm>
        </p:spPr>
      </p:pic>
      <p:pic>
        <p:nvPicPr>
          <p:cNvPr id="7" name="Picture 6" descr="A picture containing application&#10;&#10;Description automatically generated">
            <a:extLst>
              <a:ext uri="{FF2B5EF4-FFF2-40B4-BE49-F238E27FC236}">
                <a16:creationId xmlns:a16="http://schemas.microsoft.com/office/drawing/2014/main" id="{F25F0C56-B90F-034F-8F13-F8D2BFABB8B8}"/>
              </a:ext>
            </a:extLst>
          </p:cNvPr>
          <p:cNvPicPr>
            <a:picLocks noChangeAspect="1"/>
          </p:cNvPicPr>
          <p:nvPr/>
        </p:nvPicPr>
        <p:blipFill>
          <a:blip r:embed="rId3"/>
          <a:stretch>
            <a:fillRect/>
          </a:stretch>
        </p:blipFill>
        <p:spPr>
          <a:xfrm>
            <a:off x="427790" y="1981200"/>
            <a:ext cx="4064000" cy="3048000"/>
          </a:xfrm>
          <a:prstGeom prst="rect">
            <a:avLst/>
          </a:prstGeom>
        </p:spPr>
      </p:pic>
    </p:spTree>
    <p:extLst>
      <p:ext uri="{BB962C8B-B14F-4D97-AF65-F5344CB8AC3E}">
        <p14:creationId xmlns:p14="http://schemas.microsoft.com/office/powerpoint/2010/main" val="35400611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a:extLst>
              <a:ext uri="{FF2B5EF4-FFF2-40B4-BE49-F238E27FC236}">
                <a16:creationId xmlns:a16="http://schemas.microsoft.com/office/drawing/2014/main" id="{48531FBF-C91E-414F-B050-CDFBDCCEC998}"/>
              </a:ext>
            </a:extLst>
          </p:cNvPr>
          <p:cNvSpPr>
            <a:spLocks noGrp="1" noChangeArrowheads="1"/>
          </p:cNvSpPr>
          <p:nvPr>
            <p:ph type="title"/>
          </p:nvPr>
        </p:nvSpPr>
        <p:spPr>
          <a:xfrm>
            <a:off x="381000" y="381000"/>
            <a:ext cx="8610600" cy="762000"/>
          </a:xfrm>
        </p:spPr>
        <p:txBody>
          <a:bodyPr/>
          <a:lstStyle/>
          <a:p>
            <a:r>
              <a:rPr lang="en-US" altLang="en-US" dirty="0">
                <a:solidFill>
                  <a:schemeClr val="accent2"/>
                </a:solidFill>
                <a:ea typeface="ＭＳ Ｐゴシック" panose="020B0600070205080204" pitchFamily="34" charset="-128"/>
              </a:rPr>
              <a:t>GPS Soundings (Radio Occultation)</a:t>
            </a:r>
          </a:p>
        </p:txBody>
      </p:sp>
      <p:sp>
        <p:nvSpPr>
          <p:cNvPr id="87042" name="Rectangle 3">
            <a:extLst>
              <a:ext uri="{FF2B5EF4-FFF2-40B4-BE49-F238E27FC236}">
                <a16:creationId xmlns:a16="http://schemas.microsoft.com/office/drawing/2014/main" id="{0EA77BB6-37B1-2C44-B4BC-CEB5FF4E531C}"/>
              </a:ext>
            </a:extLst>
          </p:cNvPr>
          <p:cNvSpPr>
            <a:spLocks noGrp="1" noChangeArrowheads="1"/>
          </p:cNvSpPr>
          <p:nvPr>
            <p:ph type="body" idx="1"/>
          </p:nvPr>
        </p:nvSpPr>
        <p:spPr>
          <a:xfrm>
            <a:off x="495300" y="1371600"/>
            <a:ext cx="8153400" cy="4114800"/>
          </a:xfrm>
        </p:spPr>
        <p:txBody>
          <a:bodyPr/>
          <a:lstStyle/>
          <a:p>
            <a:r>
              <a:rPr lang="en-US" altLang="en-US" dirty="0">
                <a:ea typeface="ＭＳ Ｐゴシック" panose="020B0600070205080204" pitchFamily="34" charset="-128"/>
              </a:rPr>
              <a:t>A constellation of GPS satellites orbit the earth.</a:t>
            </a:r>
          </a:p>
          <a:p>
            <a:r>
              <a:rPr lang="en-US" altLang="en-US" dirty="0">
                <a:ea typeface="ＭＳ Ｐゴシック" panose="020B0600070205080204" pitchFamily="34" charset="-128"/>
              </a:rPr>
              <a:t>By measuring the delay of the GPS signal as it is bent and slowed by the earth’s atmosphere, one can acquire density information that can be used to create temperature and humidity soundings.</a:t>
            </a:r>
          </a:p>
          <a:p>
            <a:r>
              <a:rPr lang="en-US" altLang="en-US" dirty="0">
                <a:ea typeface="ＭＳ Ｐゴシック" panose="020B0600070205080204" pitchFamily="34" charset="-128"/>
              </a:rPr>
              <a:t>Can do this with fixed receivers on earth or with receivers on satellites--the COSMIC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2">
            <a:extLst>
              <a:ext uri="{FF2B5EF4-FFF2-40B4-BE49-F238E27FC236}">
                <a16:creationId xmlns:a16="http://schemas.microsoft.com/office/drawing/2014/main" id="{783CDA11-6039-6A43-B761-D3B2F6FC6008}"/>
              </a:ext>
            </a:extLst>
          </p:cNvPr>
          <p:cNvSpPr>
            <a:spLocks noGrp="1" noChangeArrowheads="1"/>
          </p:cNvSpPr>
          <p:nvPr>
            <p:ph type="title"/>
          </p:nvPr>
        </p:nvSpPr>
        <p:spPr>
          <a:xfrm>
            <a:off x="685799" y="4648200"/>
            <a:ext cx="7772400" cy="1143000"/>
          </a:xfrm>
        </p:spPr>
        <p:txBody>
          <a:bodyPr/>
          <a:lstStyle/>
          <a:p>
            <a:r>
              <a:rPr lang="en-US" altLang="en-US" sz="3200" dirty="0">
                <a:ea typeface="ＭＳ Ｐゴシック" panose="020B0600070205080204" pitchFamily="34" charset="-128"/>
              </a:rPr>
              <a:t>LEO –low Earth orbit</a:t>
            </a:r>
          </a:p>
        </p:txBody>
      </p:sp>
      <p:pic>
        <p:nvPicPr>
          <p:cNvPr id="88067" name="Picture 4" descr="cosmic2.tiff                                                   00029E37&#10;Cliff Disk                     BB5EA40C:">
            <a:extLst>
              <a:ext uri="{FF2B5EF4-FFF2-40B4-BE49-F238E27FC236}">
                <a16:creationId xmlns:a16="http://schemas.microsoft.com/office/drawing/2014/main" id="{2B46FBD7-DB34-5149-A95D-1C4BA7CA7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43" t="3847" b="35799"/>
          <a:stretch/>
        </p:blipFill>
        <p:spPr bwMode="auto">
          <a:xfrm>
            <a:off x="291539" y="1066800"/>
            <a:ext cx="8560921"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3">
            <a:extLst>
              <a:ext uri="{FF2B5EF4-FFF2-40B4-BE49-F238E27FC236}">
                <a16:creationId xmlns:a16="http://schemas.microsoft.com/office/drawing/2014/main" id="{273CDA91-24DB-5E4E-8731-48C8A6E1A120}"/>
              </a:ext>
            </a:extLst>
          </p:cNvPr>
          <p:cNvSpPr>
            <a:spLocks noGrp="1" noChangeArrowheads="1"/>
          </p:cNvSpPr>
          <p:nvPr>
            <p:ph type="body" idx="1"/>
          </p:nvPr>
        </p:nvSpPr>
        <p:spPr/>
        <p:txBody>
          <a:bodyPr/>
          <a:lstStyle/>
          <a:p>
            <a:endParaRPr lang="en-US" altLang="en-US">
              <a:ea typeface="ＭＳ Ｐゴシック" panose="020B0600070205080204" pitchFamily="34" charset="-128"/>
            </a:endParaRPr>
          </a:p>
        </p:txBody>
      </p:sp>
      <p:pic>
        <p:nvPicPr>
          <p:cNvPr id="89090" name="Picture 4" descr="cosmic.tiff                                                    00029E37&#10;Cliff Disk                     BB5EA40C:">
            <a:extLst>
              <a:ext uri="{FF2B5EF4-FFF2-40B4-BE49-F238E27FC236}">
                <a16:creationId xmlns:a16="http://schemas.microsoft.com/office/drawing/2014/main" id="{701D9000-EEFB-7944-8539-4D0F92958B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1524000"/>
            <a:ext cx="5264150" cy="510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1" name="Picture 5" descr="cosmicsatellites-sm.jpg                                        00029E37&#10;Cliff Disk                     BB5EA40C:">
            <a:extLst>
              <a:ext uri="{FF2B5EF4-FFF2-40B4-BE49-F238E27FC236}">
                <a16:creationId xmlns:a16="http://schemas.microsoft.com/office/drawing/2014/main" id="{D31343E1-9413-3640-AC8E-3A42BFC906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28600"/>
            <a:ext cx="3011488" cy="216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Title 1">
            <a:extLst>
              <a:ext uri="{FF2B5EF4-FFF2-40B4-BE49-F238E27FC236}">
                <a16:creationId xmlns:a16="http://schemas.microsoft.com/office/drawing/2014/main" id="{478F71A9-8B08-D54C-B02E-AED00EDE83CD}"/>
              </a:ext>
            </a:extLst>
          </p:cNvPr>
          <p:cNvSpPr>
            <a:spLocks noGrp="1" noChangeArrowheads="1"/>
          </p:cNvSpPr>
          <p:nvPr>
            <p:ph type="title"/>
          </p:nvPr>
        </p:nvSpPr>
        <p:spPr/>
        <p:txBody>
          <a:bodyPr/>
          <a:lstStyle/>
          <a:p>
            <a:r>
              <a:rPr lang="en-US" altLang="en-US" dirty="0">
                <a:ea typeface="ＭＳ Ｐゴシック" panose="020B0600070205080204" pitchFamily="34" charset="-128"/>
              </a:rPr>
              <a:t>Cosmic Soundings</a:t>
            </a:r>
          </a:p>
        </p:txBody>
      </p:sp>
      <p:pic>
        <p:nvPicPr>
          <p:cNvPr id="90114" name="Content Placeholder 3" descr="cosmic3.jpg">
            <a:extLst>
              <a:ext uri="{FF2B5EF4-FFF2-40B4-BE49-F238E27FC236}">
                <a16:creationId xmlns:a16="http://schemas.microsoft.com/office/drawing/2014/main" id="{31BE37C7-6713-DD43-A41F-0BC8EC3508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53889" r="-53889"/>
          <a:stretch>
            <a:fillRect/>
          </a:stretch>
        </p:blipFill>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Title 1">
            <a:extLst>
              <a:ext uri="{FF2B5EF4-FFF2-40B4-BE49-F238E27FC236}">
                <a16:creationId xmlns:a16="http://schemas.microsoft.com/office/drawing/2014/main" id="{1DC10827-B74E-9B48-AF09-6E1C075B2A56}"/>
              </a:ext>
            </a:extLst>
          </p:cNvPr>
          <p:cNvSpPr>
            <a:spLocks noGrp="1" noChangeArrowheads="1"/>
          </p:cNvSpPr>
          <p:nvPr>
            <p:ph type="ctrTitle"/>
          </p:nvPr>
        </p:nvSpPr>
        <p:spPr/>
        <p:txBody>
          <a:bodyPr/>
          <a:lstStyle/>
          <a:p>
            <a:r>
              <a:rPr lang="en-US" altLang="en-US" b="1" dirty="0">
                <a:solidFill>
                  <a:schemeClr val="accent2"/>
                </a:solidFill>
                <a:ea typeface="ＭＳ Ｐゴシック" panose="020B0600070205080204" pitchFamily="34" charset="-128"/>
              </a:rPr>
              <a:t>Satellite Interpretation</a:t>
            </a:r>
          </a:p>
        </p:txBody>
      </p:sp>
      <p:sp>
        <p:nvSpPr>
          <p:cNvPr id="91138" name="Subtitle 2">
            <a:extLst>
              <a:ext uri="{FF2B5EF4-FFF2-40B4-BE49-F238E27FC236}">
                <a16:creationId xmlns:a16="http://schemas.microsoft.com/office/drawing/2014/main" id="{DAAAF149-371B-1840-A1D9-CD415A3A6DC1}"/>
              </a:ext>
            </a:extLst>
          </p:cNvPr>
          <p:cNvSpPr>
            <a:spLocks noGrp="1" noChangeArrowheads="1"/>
          </p:cNvSpPr>
          <p:nvPr>
            <p:ph type="subTitle" idx="1"/>
          </p:nvPr>
        </p:nvSpPr>
        <p:spPr/>
        <p:txBody>
          <a:bodyPr/>
          <a:lstStyle/>
          <a:p>
            <a:endParaRPr lang="en-US" altLang="en-US">
              <a:ea typeface="ＭＳ Ｐゴシック" panose="020B0600070205080204" pitchFamily="34" charset="-128"/>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itle 1">
            <a:extLst>
              <a:ext uri="{FF2B5EF4-FFF2-40B4-BE49-F238E27FC236}">
                <a16:creationId xmlns:a16="http://schemas.microsoft.com/office/drawing/2014/main" id="{7A0177C8-9885-9C4D-A5BB-9F07083AF9B2}"/>
              </a:ext>
            </a:extLst>
          </p:cNvPr>
          <p:cNvSpPr>
            <a:spLocks noGrp="1" noChangeArrowheads="1"/>
          </p:cNvSpPr>
          <p:nvPr>
            <p:ph type="title"/>
          </p:nvPr>
        </p:nvSpPr>
        <p:spPr>
          <a:xfrm>
            <a:off x="685800" y="609600"/>
            <a:ext cx="8229600" cy="1143000"/>
          </a:xfrm>
        </p:spPr>
        <p:txBody>
          <a:bodyPr/>
          <a:lstStyle/>
          <a:p>
            <a:r>
              <a:rPr lang="en-US" altLang="en-US" b="1" dirty="0">
                <a:solidFill>
                  <a:schemeClr val="accent2"/>
                </a:solidFill>
                <a:ea typeface="ＭＳ Ｐゴシック" panose="020B0600070205080204" pitchFamily="34" charset="-128"/>
              </a:rPr>
              <a:t>Swirl of Clouds Indicate Low Center (Low is at center of swirl)</a:t>
            </a:r>
          </a:p>
        </p:txBody>
      </p:sp>
      <p:pic>
        <p:nvPicPr>
          <p:cNvPr id="92162" name="Content Placeholder 3" descr="Low_pressure_system_over_Iceland.jpg">
            <a:extLst>
              <a:ext uri="{FF2B5EF4-FFF2-40B4-BE49-F238E27FC236}">
                <a16:creationId xmlns:a16="http://schemas.microsoft.com/office/drawing/2014/main" id="{915B227E-AACE-9246-9EA7-1C5E60655A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1853" r="-31853"/>
          <a:stretch>
            <a:fillRect/>
          </a:stretch>
        </p:blipFill>
        <p:spPr>
          <a:xfrm>
            <a:off x="685800" y="2057400"/>
            <a:ext cx="7772400" cy="4114800"/>
          </a:xfrm>
        </p:spPr>
      </p:pic>
      <p:sp>
        <p:nvSpPr>
          <p:cNvPr id="92163" name="TextBox 4">
            <a:extLst>
              <a:ext uri="{FF2B5EF4-FFF2-40B4-BE49-F238E27FC236}">
                <a16:creationId xmlns:a16="http://schemas.microsoft.com/office/drawing/2014/main" id="{D721449F-ED5E-7B4C-86A6-4E7AF79C9AA0}"/>
              </a:ext>
            </a:extLst>
          </p:cNvPr>
          <p:cNvSpPr txBox="1">
            <a:spLocks noChangeArrowheads="1"/>
          </p:cNvSpPr>
          <p:nvPr/>
        </p:nvSpPr>
        <p:spPr bwMode="auto">
          <a:xfrm>
            <a:off x="4267200" y="4191000"/>
            <a:ext cx="4413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a:solidFill>
                  <a:srgbClr val="FF0000"/>
                </a:solidFill>
              </a:rPr>
              <a:t>L</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Title 1">
            <a:extLst>
              <a:ext uri="{FF2B5EF4-FFF2-40B4-BE49-F238E27FC236}">
                <a16:creationId xmlns:a16="http://schemas.microsoft.com/office/drawing/2014/main" id="{97009776-5441-3D4B-810E-C155C0A2E4A3}"/>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93186" name="Content Placeholder 3">
            <a:extLst>
              <a:ext uri="{FF2B5EF4-FFF2-40B4-BE49-F238E27FC236}">
                <a16:creationId xmlns:a16="http://schemas.microsoft.com/office/drawing/2014/main" id="{2610BFCE-B60E-9D46-9A6D-78C8D299356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00200" y="533400"/>
            <a:ext cx="5348288" cy="5513388"/>
          </a:xfrm>
        </p:spPr>
      </p:pic>
      <p:sp>
        <p:nvSpPr>
          <p:cNvPr id="2" name="TextBox 1">
            <a:extLst>
              <a:ext uri="{FF2B5EF4-FFF2-40B4-BE49-F238E27FC236}">
                <a16:creationId xmlns:a16="http://schemas.microsoft.com/office/drawing/2014/main" id="{C631D679-FCDF-D544-9203-054BC30C7A50}"/>
              </a:ext>
            </a:extLst>
          </p:cNvPr>
          <p:cNvSpPr txBox="1"/>
          <p:nvPr/>
        </p:nvSpPr>
        <p:spPr>
          <a:xfrm>
            <a:off x="3581400" y="3505200"/>
            <a:ext cx="372218" cy="461665"/>
          </a:xfrm>
          <a:prstGeom prst="rect">
            <a:avLst/>
          </a:prstGeom>
          <a:noFill/>
        </p:spPr>
        <p:txBody>
          <a:bodyPr wrap="none" rtlCol="0">
            <a:spAutoFit/>
          </a:bodyPr>
          <a:lstStyle/>
          <a:p>
            <a:r>
              <a:rPr lang="en-US" dirty="0">
                <a:solidFill>
                  <a:srgbClr val="FF0000"/>
                </a:solidFill>
              </a:rPr>
              <a:t>L</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Title 1">
            <a:extLst>
              <a:ext uri="{FF2B5EF4-FFF2-40B4-BE49-F238E27FC236}">
                <a16:creationId xmlns:a16="http://schemas.microsoft.com/office/drawing/2014/main" id="{F1C3FA70-4D9A-5A49-9B72-EA1EF8D815DD}"/>
              </a:ext>
            </a:extLst>
          </p:cNvPr>
          <p:cNvSpPr>
            <a:spLocks noGrp="1" noChangeArrowheads="1"/>
          </p:cNvSpPr>
          <p:nvPr>
            <p:ph type="title"/>
          </p:nvPr>
        </p:nvSpPr>
        <p:spPr>
          <a:xfrm>
            <a:off x="457200" y="609600"/>
            <a:ext cx="8305800" cy="1143000"/>
          </a:xfrm>
        </p:spPr>
        <p:txBody>
          <a:bodyPr/>
          <a:lstStyle/>
          <a:p>
            <a:r>
              <a:rPr lang="en-US" altLang="en-US" sz="3600" b="1" dirty="0">
                <a:solidFill>
                  <a:schemeClr val="accent2"/>
                </a:solidFill>
                <a:ea typeface="ＭＳ Ｐゴシック" panose="020B0600070205080204" pitchFamily="34" charset="-128"/>
              </a:rPr>
              <a:t>Fronts-associated with relatively narrow bands of clouds in satellite imagery</a:t>
            </a:r>
          </a:p>
        </p:txBody>
      </p:sp>
      <p:pic>
        <p:nvPicPr>
          <p:cNvPr id="94210" name="Content Placeholder 3" descr="2013100812.gif">
            <a:extLst>
              <a:ext uri="{FF2B5EF4-FFF2-40B4-BE49-F238E27FC236}">
                <a16:creationId xmlns:a16="http://schemas.microsoft.com/office/drawing/2014/main" id="{E9A23AFD-66F3-4440-971A-79F3175315C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38" t="12963" r="-338" b="9259"/>
          <a:stretch/>
        </p:blipFill>
        <p:spPr>
          <a:xfrm>
            <a:off x="1600200" y="1828800"/>
            <a:ext cx="6934200" cy="4282888"/>
          </a:xfrm>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Title 1">
            <a:extLst>
              <a:ext uri="{FF2B5EF4-FFF2-40B4-BE49-F238E27FC236}">
                <a16:creationId xmlns:a16="http://schemas.microsoft.com/office/drawing/2014/main" id="{65C38CB4-1B03-C344-8116-E3D6057CB05B}"/>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95234" name="Content Placeholder 3">
            <a:extLst>
              <a:ext uri="{FF2B5EF4-FFF2-40B4-BE49-F238E27FC236}">
                <a16:creationId xmlns:a16="http://schemas.microsoft.com/office/drawing/2014/main" id="{D1E12215-934C-914F-BA6A-4D98FC4D55A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00200" y="1371600"/>
            <a:ext cx="5168900" cy="4370388"/>
          </a:xfrm>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Title 1">
            <a:extLst>
              <a:ext uri="{FF2B5EF4-FFF2-40B4-BE49-F238E27FC236}">
                <a16:creationId xmlns:a16="http://schemas.microsoft.com/office/drawing/2014/main" id="{5A5E3099-2A1B-524B-8C71-B84166418056}"/>
              </a:ext>
            </a:extLst>
          </p:cNvPr>
          <p:cNvSpPr>
            <a:spLocks noGrp="1" noChangeArrowheads="1"/>
          </p:cNvSpPr>
          <p:nvPr>
            <p:ph type="title"/>
          </p:nvPr>
        </p:nvSpPr>
        <p:spPr>
          <a:xfrm>
            <a:off x="647700" y="457200"/>
            <a:ext cx="7543800" cy="533400"/>
          </a:xfrm>
        </p:spPr>
        <p:txBody>
          <a:bodyPr/>
          <a:lstStyle/>
          <a:p>
            <a:r>
              <a:rPr lang="en-US" altLang="en-US" dirty="0">
                <a:solidFill>
                  <a:schemeClr val="accent2"/>
                </a:solidFill>
                <a:ea typeface="ＭＳ Ｐゴシック" panose="020B0600070205080204" pitchFamily="34" charset="-128"/>
              </a:rPr>
              <a:t>Warm fronts are not so easy—often in middle of cloud mass</a:t>
            </a:r>
          </a:p>
        </p:txBody>
      </p:sp>
      <p:pic>
        <p:nvPicPr>
          <p:cNvPr id="96258" name="Content Placeholder 3" descr="wxsat1.tiff">
            <a:extLst>
              <a:ext uri="{FF2B5EF4-FFF2-40B4-BE49-F238E27FC236}">
                <a16:creationId xmlns:a16="http://schemas.microsoft.com/office/drawing/2014/main" id="{1DEA28A2-D645-4D4A-802C-C90267D209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7982" r="-7982"/>
          <a:stretch>
            <a:fillRect/>
          </a:stretch>
        </p:blipFill>
        <p:spPr>
          <a:xfrm>
            <a:off x="-546100" y="1371600"/>
            <a:ext cx="9931400" cy="5257800"/>
          </a:xfrm>
        </p:spPr>
      </p:pic>
      <p:sp>
        <p:nvSpPr>
          <p:cNvPr id="96259" name="TextBox 4">
            <a:extLst>
              <a:ext uri="{FF2B5EF4-FFF2-40B4-BE49-F238E27FC236}">
                <a16:creationId xmlns:a16="http://schemas.microsoft.com/office/drawing/2014/main" id="{70EF7CF7-CF00-5340-8E0D-98BB3DBD6E51}"/>
              </a:ext>
            </a:extLst>
          </p:cNvPr>
          <p:cNvSpPr txBox="1">
            <a:spLocks noChangeArrowheads="1"/>
          </p:cNvSpPr>
          <p:nvPr/>
        </p:nvSpPr>
        <p:spPr bwMode="auto">
          <a:xfrm>
            <a:off x="4419600" y="2362200"/>
            <a:ext cx="466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3600">
                <a:solidFill>
                  <a:srgbClr val="FF0000"/>
                </a:solidFill>
              </a:rPr>
              <a:t>L</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5" name="Picture 5" descr="vis2">
            <a:extLst>
              <a:ext uri="{FF2B5EF4-FFF2-40B4-BE49-F238E27FC236}">
                <a16:creationId xmlns:a16="http://schemas.microsoft.com/office/drawing/2014/main" id="{C9E372B0-3D6B-5940-9CE4-814B10BC601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67000" y="152400"/>
            <a:ext cx="6019800" cy="6289343"/>
          </a:xfrm>
          <a:noFill/>
        </p:spPr>
      </p:pic>
      <p:sp>
        <p:nvSpPr>
          <p:cNvPr id="98306" name="Title 1">
            <a:extLst>
              <a:ext uri="{FF2B5EF4-FFF2-40B4-BE49-F238E27FC236}">
                <a16:creationId xmlns:a16="http://schemas.microsoft.com/office/drawing/2014/main" id="{8F39760F-2C5C-B843-9CF0-2CE6CC27EE72}"/>
              </a:ext>
            </a:extLst>
          </p:cNvPr>
          <p:cNvSpPr>
            <a:spLocks noGrp="1" noChangeArrowheads="1"/>
          </p:cNvSpPr>
          <p:nvPr>
            <p:ph type="title"/>
          </p:nvPr>
        </p:nvSpPr>
        <p:spPr>
          <a:xfrm>
            <a:off x="0" y="1981199"/>
            <a:ext cx="2743200" cy="2895600"/>
          </a:xfrm>
        </p:spPr>
        <p:txBody>
          <a:bodyPr/>
          <a:lstStyle/>
          <a:p>
            <a:r>
              <a:rPr lang="en-US" altLang="en-US" dirty="0">
                <a:ea typeface="ＭＳ Ｐゴシック" panose="020B0600070205080204" pitchFamily="34" charset="-128"/>
              </a:rPr>
              <a:t>Frontal clouds are 3D—often can see shadows</a:t>
            </a:r>
          </a:p>
        </p:txBody>
      </p:sp>
      <p:sp>
        <p:nvSpPr>
          <p:cNvPr id="2" name="TextBox 1">
            <a:extLst>
              <a:ext uri="{FF2B5EF4-FFF2-40B4-BE49-F238E27FC236}">
                <a16:creationId xmlns:a16="http://schemas.microsoft.com/office/drawing/2014/main" id="{92CF72F5-C007-4BBA-B33C-958B621D7A74}"/>
              </a:ext>
            </a:extLst>
          </p:cNvPr>
          <p:cNvSpPr txBox="1"/>
          <p:nvPr/>
        </p:nvSpPr>
        <p:spPr>
          <a:xfrm>
            <a:off x="6553200" y="4419600"/>
            <a:ext cx="1143000" cy="461665"/>
          </a:xfrm>
          <a:prstGeom prst="rect">
            <a:avLst/>
          </a:prstGeom>
          <a:noFill/>
        </p:spPr>
        <p:txBody>
          <a:bodyPr wrap="square" rtlCol="0">
            <a:spAutoFit/>
          </a:bodyPr>
          <a:lstStyle/>
          <a:p>
            <a:r>
              <a:rPr lang="en-US" dirty="0"/>
              <a:t>Higher</a:t>
            </a:r>
          </a:p>
        </p:txBody>
      </p:sp>
      <p:sp>
        <p:nvSpPr>
          <p:cNvPr id="4" name="TextBox 3">
            <a:extLst>
              <a:ext uri="{FF2B5EF4-FFF2-40B4-BE49-F238E27FC236}">
                <a16:creationId xmlns:a16="http://schemas.microsoft.com/office/drawing/2014/main" id="{70804FBB-3FDF-9BBD-76D9-425013F694CB}"/>
              </a:ext>
            </a:extLst>
          </p:cNvPr>
          <p:cNvSpPr txBox="1"/>
          <p:nvPr/>
        </p:nvSpPr>
        <p:spPr>
          <a:xfrm>
            <a:off x="6110610" y="1824335"/>
            <a:ext cx="1037463" cy="461665"/>
          </a:xfrm>
          <a:prstGeom prst="rect">
            <a:avLst/>
          </a:prstGeom>
          <a:noFill/>
        </p:spPr>
        <p:txBody>
          <a:bodyPr wrap="none" rtlCol="0">
            <a:spAutoFit/>
          </a:bodyPr>
          <a:lstStyle/>
          <a:p>
            <a:r>
              <a:rPr lang="en-US" dirty="0"/>
              <a:t>middle</a:t>
            </a:r>
          </a:p>
        </p:txBody>
      </p:sp>
      <p:sp>
        <p:nvSpPr>
          <p:cNvPr id="5" name="TextBox 4">
            <a:extLst>
              <a:ext uri="{FF2B5EF4-FFF2-40B4-BE49-F238E27FC236}">
                <a16:creationId xmlns:a16="http://schemas.microsoft.com/office/drawing/2014/main" id="{0D3166F9-F098-FB30-3A3D-A503E9017D4F}"/>
              </a:ext>
            </a:extLst>
          </p:cNvPr>
          <p:cNvSpPr txBox="1"/>
          <p:nvPr/>
        </p:nvSpPr>
        <p:spPr>
          <a:xfrm>
            <a:off x="5413031" y="3496270"/>
            <a:ext cx="987771" cy="461665"/>
          </a:xfrm>
          <a:prstGeom prst="rect">
            <a:avLst/>
          </a:prstGeom>
          <a:noFill/>
        </p:spPr>
        <p:txBody>
          <a:bodyPr wrap="none" rtlCol="0">
            <a:spAutoFit/>
          </a:bodyPr>
          <a:lstStyle/>
          <a:p>
            <a:r>
              <a:rPr lang="en-US" dirty="0"/>
              <a:t>Lower</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a:extLst>
              <a:ext uri="{FF2B5EF4-FFF2-40B4-BE49-F238E27FC236}">
                <a16:creationId xmlns:a16="http://schemas.microsoft.com/office/drawing/2014/main" id="{34D0ACA3-A481-AA49-8BA9-4EE8E074062F}"/>
              </a:ext>
            </a:extLst>
          </p:cNvPr>
          <p:cNvSpPr>
            <a:spLocks noGrp="1" noChangeArrowheads="1"/>
          </p:cNvSpPr>
          <p:nvPr>
            <p:ph type="title"/>
          </p:nvPr>
        </p:nvSpPr>
        <p:spPr>
          <a:xfrm>
            <a:off x="228600" y="607855"/>
            <a:ext cx="7772400" cy="1143000"/>
          </a:xfrm>
        </p:spPr>
        <p:txBody>
          <a:bodyPr/>
          <a:lstStyle/>
          <a:p>
            <a:r>
              <a:rPr lang="en-US" altLang="en-US" sz="3600" b="1" dirty="0">
                <a:solidFill>
                  <a:schemeClr val="accent2"/>
                </a:solidFill>
                <a:ea typeface="ＭＳ Ｐゴシック" panose="020B0600070205080204" pitchFamily="34" charset="-128"/>
              </a:rPr>
              <a:t>Rope Clouds- </a:t>
            </a:r>
            <a:r>
              <a:rPr lang="en-US" altLang="en-US" sz="3600" dirty="0">
                <a:solidFill>
                  <a:schemeClr val="accent2"/>
                </a:solidFill>
                <a:ea typeface="ＭＳ Ｐゴシック" panose="020B0600070205080204" pitchFamily="34" charset="-128"/>
              </a:rPr>
              <a:t>Good indicator of cold fronts (narrow cold frontal rainbands</a:t>
            </a:r>
            <a:r>
              <a:rPr lang="en-US" altLang="en-US" dirty="0">
                <a:solidFill>
                  <a:schemeClr val="accent2"/>
                </a:solidFill>
                <a:ea typeface="ＭＳ Ｐゴシック" panose="020B0600070205080204" pitchFamily="34" charset="-128"/>
              </a:rPr>
              <a:t>)</a:t>
            </a:r>
          </a:p>
        </p:txBody>
      </p:sp>
      <p:pic>
        <p:nvPicPr>
          <p:cNvPr id="100354" name="Content Placeholder 3">
            <a:extLst>
              <a:ext uri="{FF2B5EF4-FFF2-40B4-BE49-F238E27FC236}">
                <a16:creationId xmlns:a16="http://schemas.microsoft.com/office/drawing/2014/main" id="{2B89CB18-CADF-A445-90A5-606CCD89AB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71600" y="2133600"/>
            <a:ext cx="6172200" cy="4114800"/>
          </a:xfrm>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Title 1">
            <a:extLst>
              <a:ext uri="{FF2B5EF4-FFF2-40B4-BE49-F238E27FC236}">
                <a16:creationId xmlns:a16="http://schemas.microsoft.com/office/drawing/2014/main" id="{3385EB8A-21ED-2F4E-8EA7-602744F7BDFE}"/>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01378" name="Content Placeholder 3">
            <a:extLst>
              <a:ext uri="{FF2B5EF4-FFF2-40B4-BE49-F238E27FC236}">
                <a16:creationId xmlns:a16="http://schemas.microsoft.com/office/drawing/2014/main" id="{DF07D49C-8BE7-9546-9406-93E2C4D111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79513" y="1981200"/>
            <a:ext cx="6784975" cy="4114800"/>
          </a:xfrm>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2">
            <a:extLst>
              <a:ext uri="{FF2B5EF4-FFF2-40B4-BE49-F238E27FC236}">
                <a16:creationId xmlns:a16="http://schemas.microsoft.com/office/drawing/2014/main" id="{FF3F7A62-A96D-7142-9C62-2FD84B44C7BD}"/>
              </a:ext>
            </a:extLst>
          </p:cNvPr>
          <p:cNvSpPr>
            <a:spLocks noGrp="1" noChangeArrowheads="1"/>
          </p:cNvSpPr>
          <p:nvPr>
            <p:ph type="title"/>
          </p:nvPr>
        </p:nvSpPr>
        <p:spPr>
          <a:xfrm>
            <a:off x="609600" y="330285"/>
            <a:ext cx="7315200" cy="624681"/>
          </a:xfrm>
        </p:spPr>
        <p:txBody>
          <a:bodyPr/>
          <a:lstStyle/>
          <a:p>
            <a:r>
              <a:rPr lang="en-US" altLang="en-US" dirty="0">
                <a:solidFill>
                  <a:schemeClr val="accent2"/>
                </a:solidFill>
                <a:ea typeface="ＭＳ Ｐゴシック" panose="020B0600070205080204" pitchFamily="34" charset="-128"/>
              </a:rPr>
              <a:t>Snow: White and Reflective</a:t>
            </a:r>
          </a:p>
        </p:txBody>
      </p:sp>
      <p:pic>
        <p:nvPicPr>
          <p:cNvPr id="102402" name="Picture 4" descr="snowanimation">
            <a:extLst>
              <a:ext uri="{FF2B5EF4-FFF2-40B4-BE49-F238E27FC236}">
                <a16:creationId xmlns:a16="http://schemas.microsoft.com/office/drawing/2014/main" id="{FB32F747-395E-5C4E-BDA2-A3575AA02124}"/>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61780" y="1936750"/>
            <a:ext cx="7291620" cy="4647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3" name="Text Box 5">
            <a:extLst>
              <a:ext uri="{FF2B5EF4-FFF2-40B4-BE49-F238E27FC236}">
                <a16:creationId xmlns:a16="http://schemas.microsoft.com/office/drawing/2014/main" id="{2069954D-B77C-CC43-B808-67C41A38C0A0}"/>
              </a:ext>
            </a:extLst>
          </p:cNvPr>
          <p:cNvSpPr txBox="1">
            <a:spLocks noChangeArrowheads="1"/>
          </p:cNvSpPr>
          <p:nvPr/>
        </p:nvSpPr>
        <p:spPr bwMode="auto">
          <a:xfrm>
            <a:off x="441325" y="1936750"/>
            <a:ext cx="14636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endParaRPr lang="en-US" altLang="en-US" sz="2400"/>
          </a:p>
        </p:txBody>
      </p:sp>
      <p:sp>
        <p:nvSpPr>
          <p:cNvPr id="145417" name="Text Box 9">
            <a:extLst>
              <a:ext uri="{FF2B5EF4-FFF2-40B4-BE49-F238E27FC236}">
                <a16:creationId xmlns:a16="http://schemas.microsoft.com/office/drawing/2014/main" id="{5EC266F7-40E4-8344-82B2-D33C57661C1E}"/>
              </a:ext>
            </a:extLst>
          </p:cNvPr>
          <p:cNvSpPr txBox="1">
            <a:spLocks noChangeArrowheads="1"/>
          </p:cNvSpPr>
          <p:nvPr/>
        </p:nvSpPr>
        <p:spPr bwMode="auto">
          <a:xfrm>
            <a:off x="1355724" y="973435"/>
            <a:ext cx="6569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dirty="0"/>
              <a:t>Pro Tip: Clouds move, snow doesn’t.</a:t>
            </a:r>
          </a:p>
        </p:txBody>
      </p:sp>
      <p:sp>
        <p:nvSpPr>
          <p:cNvPr id="102406" name="Text Box 11">
            <a:extLst>
              <a:ext uri="{FF2B5EF4-FFF2-40B4-BE49-F238E27FC236}">
                <a16:creationId xmlns:a16="http://schemas.microsoft.com/office/drawing/2014/main" id="{45CDB5E3-9FEB-1941-9C18-F1321DCFC166}"/>
              </a:ext>
            </a:extLst>
          </p:cNvPr>
          <p:cNvSpPr txBox="1">
            <a:spLocks noChangeArrowheads="1"/>
          </p:cNvSpPr>
          <p:nvPr/>
        </p:nvSpPr>
        <p:spPr bwMode="auto">
          <a:xfrm>
            <a:off x="4572000" y="4191000"/>
            <a:ext cx="685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endParaRPr lang="en-US" altLang="en-US" sz="2400"/>
          </a:p>
        </p:txBody>
      </p:sp>
      <p:sp>
        <p:nvSpPr>
          <p:cNvPr id="145421" name="Text Box 13">
            <a:extLst>
              <a:ext uri="{FF2B5EF4-FFF2-40B4-BE49-F238E27FC236}">
                <a16:creationId xmlns:a16="http://schemas.microsoft.com/office/drawing/2014/main" id="{B46358DB-D0C6-1E41-8100-727FB3333641}"/>
              </a:ext>
            </a:extLst>
          </p:cNvPr>
          <p:cNvSpPr txBox="1">
            <a:spLocks noChangeArrowheads="1"/>
          </p:cNvSpPr>
          <p:nvPr/>
        </p:nvSpPr>
        <p:spPr bwMode="auto">
          <a:xfrm>
            <a:off x="4572000" y="4344236"/>
            <a:ext cx="508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1200" dirty="0">
                <a:solidFill>
                  <a:schemeClr val="bg1"/>
                </a:solidFill>
              </a:rPr>
              <a:t>snow</a:t>
            </a:r>
          </a:p>
        </p:txBody>
      </p:sp>
      <p:sp>
        <p:nvSpPr>
          <p:cNvPr id="145422" name="Text Box 14">
            <a:extLst>
              <a:ext uri="{FF2B5EF4-FFF2-40B4-BE49-F238E27FC236}">
                <a16:creationId xmlns:a16="http://schemas.microsoft.com/office/drawing/2014/main" id="{B63C1104-F529-204A-B76F-3FB96EB5015D}"/>
              </a:ext>
            </a:extLst>
          </p:cNvPr>
          <p:cNvSpPr txBox="1">
            <a:spLocks noChangeArrowheads="1"/>
          </p:cNvSpPr>
          <p:nvPr/>
        </p:nvSpPr>
        <p:spPr bwMode="auto">
          <a:xfrm>
            <a:off x="1355725" y="5975350"/>
            <a:ext cx="9731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1200">
                <a:solidFill>
                  <a:schemeClr val="bg1"/>
                </a:solidFill>
              </a:rPr>
              <a:t>Valley Fog</a:t>
            </a:r>
          </a:p>
        </p:txBody>
      </p:sp>
      <p:sp>
        <p:nvSpPr>
          <p:cNvPr id="145423" name="Text Box 15">
            <a:extLst>
              <a:ext uri="{FF2B5EF4-FFF2-40B4-BE49-F238E27FC236}">
                <a16:creationId xmlns:a16="http://schemas.microsoft.com/office/drawing/2014/main" id="{5B529D50-FA80-8240-888B-42531C616643}"/>
              </a:ext>
            </a:extLst>
          </p:cNvPr>
          <p:cNvSpPr txBox="1">
            <a:spLocks noChangeArrowheads="1"/>
          </p:cNvSpPr>
          <p:nvPr/>
        </p:nvSpPr>
        <p:spPr bwMode="auto">
          <a:xfrm>
            <a:off x="3352800" y="5715000"/>
            <a:ext cx="46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4000" i="1">
                <a:solidFill>
                  <a:srgbClr val="FF0000"/>
                </a:solidFill>
              </a:rPr>
              <a:t>L</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Title 1">
            <a:extLst>
              <a:ext uri="{FF2B5EF4-FFF2-40B4-BE49-F238E27FC236}">
                <a16:creationId xmlns:a16="http://schemas.microsoft.com/office/drawing/2014/main" id="{3D0BB014-F440-614D-B58D-67ED889EFB73}"/>
              </a:ext>
            </a:extLst>
          </p:cNvPr>
          <p:cNvSpPr>
            <a:spLocks noGrp="1" noChangeArrowheads="1"/>
          </p:cNvSpPr>
          <p:nvPr>
            <p:ph type="title"/>
          </p:nvPr>
        </p:nvSpPr>
        <p:spPr>
          <a:xfrm>
            <a:off x="347662" y="304800"/>
            <a:ext cx="8448675" cy="762000"/>
          </a:xfrm>
        </p:spPr>
        <p:txBody>
          <a:bodyPr/>
          <a:lstStyle/>
          <a:p>
            <a:r>
              <a:rPr lang="en-US" altLang="en-US" sz="3200" b="1" dirty="0">
                <a:solidFill>
                  <a:schemeClr val="accent2"/>
                </a:solidFill>
                <a:ea typeface="ＭＳ Ｐゴシック" panose="020B0600070205080204" pitchFamily="34" charset="-128"/>
              </a:rPr>
              <a:t>In mountains, the dendritic pattern of snow is a give way</a:t>
            </a:r>
          </a:p>
        </p:txBody>
      </p:sp>
      <p:pic>
        <p:nvPicPr>
          <p:cNvPr id="103426" name="Content Placeholder 4">
            <a:extLst>
              <a:ext uri="{FF2B5EF4-FFF2-40B4-BE49-F238E27FC236}">
                <a16:creationId xmlns:a16="http://schemas.microsoft.com/office/drawing/2014/main" id="{628F4541-7456-C541-85A0-FF356D41A5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71600" y="1219200"/>
            <a:ext cx="6924675" cy="5211395"/>
          </a:xfrm>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9425B-2FA0-6242-955B-AC9006231E6B}"/>
              </a:ext>
            </a:extLst>
          </p:cNvPr>
          <p:cNvSpPr>
            <a:spLocks noGrp="1"/>
          </p:cNvSpPr>
          <p:nvPr>
            <p:ph type="title"/>
          </p:nvPr>
        </p:nvSpPr>
        <p:spPr>
          <a:xfrm>
            <a:off x="709649" y="2590800"/>
            <a:ext cx="7772400" cy="1143000"/>
          </a:xfrm>
        </p:spPr>
        <p:txBody>
          <a:bodyPr/>
          <a:lstStyle/>
          <a:p>
            <a:r>
              <a:rPr lang="en-US" b="1" dirty="0">
                <a:solidFill>
                  <a:schemeClr val="accent2"/>
                </a:solidFill>
              </a:rPr>
              <a:t>Strange Lines</a:t>
            </a:r>
            <a:br>
              <a:rPr lang="en-US" b="1" dirty="0">
                <a:solidFill>
                  <a:schemeClr val="accent2"/>
                </a:solidFill>
              </a:rPr>
            </a:br>
            <a:r>
              <a:rPr lang="en-US" b="1" dirty="0">
                <a:solidFill>
                  <a:schemeClr val="accent2"/>
                </a:solidFill>
              </a:rPr>
              <a:t>In Satellite Imagery</a:t>
            </a:r>
          </a:p>
        </p:txBody>
      </p:sp>
    </p:spTree>
    <p:extLst>
      <p:ext uri="{BB962C8B-B14F-4D97-AF65-F5344CB8AC3E}">
        <p14:creationId xmlns:p14="http://schemas.microsoft.com/office/powerpoint/2010/main" val="12648063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itle 1">
            <a:extLst>
              <a:ext uri="{FF2B5EF4-FFF2-40B4-BE49-F238E27FC236}">
                <a16:creationId xmlns:a16="http://schemas.microsoft.com/office/drawing/2014/main" id="{C2E04CCC-5797-2D41-88CC-A1F6D3DD6DAC}"/>
              </a:ext>
            </a:extLst>
          </p:cNvPr>
          <p:cNvSpPr>
            <a:spLocks noGrp="1" noChangeArrowheads="1"/>
          </p:cNvSpPr>
          <p:nvPr>
            <p:ph type="title"/>
          </p:nvPr>
        </p:nvSpPr>
        <p:spPr/>
        <p:txBody>
          <a:bodyPr/>
          <a:lstStyle/>
          <a:p>
            <a:r>
              <a:rPr lang="en-US" altLang="en-US" dirty="0">
                <a:solidFill>
                  <a:schemeClr val="accent2"/>
                </a:solidFill>
                <a:ea typeface="ＭＳ Ｐゴシック" panose="020B0600070205080204" pitchFamily="34" charset="-128"/>
              </a:rPr>
              <a:t>Ship tracks over the ocean</a:t>
            </a:r>
          </a:p>
        </p:txBody>
      </p:sp>
      <p:pic>
        <p:nvPicPr>
          <p:cNvPr id="123906" name="Content Placeholder 4">
            <a:extLst>
              <a:ext uri="{FF2B5EF4-FFF2-40B4-BE49-F238E27FC236}">
                <a16:creationId xmlns:a16="http://schemas.microsoft.com/office/drawing/2014/main" id="{0D51ED05-984C-A249-AB67-12067F2BFF2E}"/>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a:xfrm>
            <a:off x="1600200" y="1750273"/>
            <a:ext cx="5621338" cy="4365625"/>
          </a:xfrm>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35E2-C711-AE43-9F49-AEA0BC9B2F8C}"/>
              </a:ext>
            </a:extLst>
          </p:cNvPr>
          <p:cNvSpPr>
            <a:spLocks noGrp="1"/>
          </p:cNvSpPr>
          <p:nvPr>
            <p:ph type="title"/>
          </p:nvPr>
        </p:nvSpPr>
        <p:spPr>
          <a:xfrm>
            <a:off x="228600" y="228600"/>
            <a:ext cx="8534400" cy="609600"/>
          </a:xfrm>
        </p:spPr>
        <p:txBody>
          <a:bodyPr/>
          <a:lstStyle/>
          <a:p>
            <a:r>
              <a:rPr lang="en-US" sz="2800" dirty="0">
                <a:solidFill>
                  <a:schemeClr val="accent2"/>
                </a:solidFill>
              </a:rPr>
              <a:t>Ship Tracks From Ejection of Particles from Combustion</a:t>
            </a:r>
          </a:p>
        </p:txBody>
      </p:sp>
      <p:pic>
        <p:nvPicPr>
          <p:cNvPr id="5" name="Content Placeholder 4" descr="A picture containing outdoor, turtle&#10;&#10;Description automatically generated">
            <a:extLst>
              <a:ext uri="{FF2B5EF4-FFF2-40B4-BE49-F238E27FC236}">
                <a16:creationId xmlns:a16="http://schemas.microsoft.com/office/drawing/2014/main" id="{EA815907-DEDC-544E-BAF0-4E7982A0E1EE}"/>
              </a:ext>
            </a:extLst>
          </p:cNvPr>
          <p:cNvPicPr>
            <a:picLocks noGrp="1" noChangeAspect="1"/>
          </p:cNvPicPr>
          <p:nvPr>
            <p:ph idx="1"/>
          </p:nvPr>
        </p:nvPicPr>
        <p:blipFill>
          <a:blip r:embed="rId2"/>
          <a:stretch>
            <a:fillRect/>
          </a:stretch>
        </p:blipFill>
        <p:spPr>
          <a:xfrm>
            <a:off x="133525" y="1067895"/>
            <a:ext cx="8753748" cy="4923984"/>
          </a:xfrm>
        </p:spPr>
      </p:pic>
      <p:pic>
        <p:nvPicPr>
          <p:cNvPr id="7" name="Picture 6" descr="A picture containing map&#10;&#10;Description automatically generated">
            <a:extLst>
              <a:ext uri="{FF2B5EF4-FFF2-40B4-BE49-F238E27FC236}">
                <a16:creationId xmlns:a16="http://schemas.microsoft.com/office/drawing/2014/main" id="{E73B8D28-538B-7845-9E0E-0C23DF3CADD2}"/>
              </a:ext>
            </a:extLst>
          </p:cNvPr>
          <p:cNvPicPr>
            <a:picLocks noChangeAspect="1"/>
          </p:cNvPicPr>
          <p:nvPr/>
        </p:nvPicPr>
        <p:blipFill>
          <a:blip r:embed="rId3"/>
          <a:stretch>
            <a:fillRect/>
          </a:stretch>
        </p:blipFill>
        <p:spPr>
          <a:xfrm>
            <a:off x="6858000" y="866121"/>
            <a:ext cx="2123900" cy="1521600"/>
          </a:xfrm>
          <a:prstGeom prst="rect">
            <a:avLst/>
          </a:prstGeom>
        </p:spPr>
      </p:pic>
      <p:sp>
        <p:nvSpPr>
          <p:cNvPr id="3" name="TextBox 2">
            <a:extLst>
              <a:ext uri="{FF2B5EF4-FFF2-40B4-BE49-F238E27FC236}">
                <a16:creationId xmlns:a16="http://schemas.microsoft.com/office/drawing/2014/main" id="{ED1FC9A5-C5EF-BF75-1AF9-24E5F04C49A3}"/>
              </a:ext>
            </a:extLst>
          </p:cNvPr>
          <p:cNvSpPr txBox="1"/>
          <p:nvPr/>
        </p:nvSpPr>
        <p:spPr>
          <a:xfrm>
            <a:off x="1981200" y="6096000"/>
            <a:ext cx="4751622" cy="523220"/>
          </a:xfrm>
          <a:prstGeom prst="rect">
            <a:avLst/>
          </a:prstGeom>
          <a:noFill/>
        </p:spPr>
        <p:txBody>
          <a:bodyPr wrap="none" rtlCol="0">
            <a:spAutoFit/>
          </a:bodyPr>
          <a:lstStyle/>
          <a:p>
            <a:r>
              <a:rPr lang="en-US" sz="2800" dirty="0"/>
              <a:t>Provides info on low-level flow</a:t>
            </a:r>
          </a:p>
        </p:txBody>
      </p:sp>
    </p:spTree>
    <p:extLst>
      <p:ext uri="{BB962C8B-B14F-4D97-AF65-F5344CB8AC3E}">
        <p14:creationId xmlns:p14="http://schemas.microsoft.com/office/powerpoint/2010/main" val="1692342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Title 1">
            <a:extLst>
              <a:ext uri="{FF2B5EF4-FFF2-40B4-BE49-F238E27FC236}">
                <a16:creationId xmlns:a16="http://schemas.microsoft.com/office/drawing/2014/main" id="{978384D3-45F1-E04E-B219-93D798731E86}"/>
              </a:ext>
            </a:extLst>
          </p:cNvPr>
          <p:cNvSpPr>
            <a:spLocks noGrp="1" noChangeArrowheads="1"/>
          </p:cNvSpPr>
          <p:nvPr>
            <p:ph type="title"/>
          </p:nvPr>
        </p:nvSpPr>
        <p:spPr>
          <a:xfrm>
            <a:off x="685800" y="609600"/>
            <a:ext cx="7772400" cy="609600"/>
          </a:xfrm>
        </p:spPr>
        <p:txBody>
          <a:bodyPr/>
          <a:lstStyle/>
          <a:p>
            <a:r>
              <a:rPr lang="en-US" altLang="en-US" b="1" dirty="0">
                <a:solidFill>
                  <a:schemeClr val="accent2"/>
                </a:solidFill>
                <a:ea typeface="ＭＳ Ｐゴシック" panose="020B0600070205080204" pitchFamily="34" charset="-128"/>
              </a:rPr>
              <a:t>Contrails</a:t>
            </a:r>
          </a:p>
        </p:txBody>
      </p:sp>
      <p:pic>
        <p:nvPicPr>
          <p:cNvPr id="124930" name="Content Placeholder 8">
            <a:extLst>
              <a:ext uri="{FF2B5EF4-FFF2-40B4-BE49-F238E27FC236}">
                <a16:creationId xmlns:a16="http://schemas.microsoft.com/office/drawing/2014/main" id="{43E88B86-FF49-0C47-9954-547469D247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05000" y="1388513"/>
            <a:ext cx="5886450" cy="4852138"/>
          </a:xfrm>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Title 1">
            <a:extLst>
              <a:ext uri="{FF2B5EF4-FFF2-40B4-BE49-F238E27FC236}">
                <a16:creationId xmlns:a16="http://schemas.microsoft.com/office/drawing/2014/main" id="{82CB4E3F-D068-E545-BEAC-EC80106C9483}"/>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25954" name="Content Placeholder 4">
            <a:extLst>
              <a:ext uri="{FF2B5EF4-FFF2-40B4-BE49-F238E27FC236}">
                <a16:creationId xmlns:a16="http://schemas.microsoft.com/office/drawing/2014/main" id="{6A90F1B2-5944-154A-8108-AA3D4C1443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1905000"/>
            <a:ext cx="4902200" cy="4718368"/>
          </a:xfrm>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73EE-1883-F244-8B93-EDFD30CC161A}"/>
              </a:ext>
            </a:extLst>
          </p:cNvPr>
          <p:cNvSpPr>
            <a:spLocks noGrp="1"/>
          </p:cNvSpPr>
          <p:nvPr>
            <p:ph type="title"/>
          </p:nvPr>
        </p:nvSpPr>
        <p:spPr/>
        <p:txBody>
          <a:bodyPr/>
          <a:lstStyle/>
          <a:p>
            <a:endParaRPr lang="en-US"/>
          </a:p>
        </p:txBody>
      </p:sp>
      <p:pic>
        <p:nvPicPr>
          <p:cNvPr id="5" name="Content Placeholder 4" descr="Diagram&#10;&#10;Description automatically generated with medium confidence">
            <a:extLst>
              <a:ext uri="{FF2B5EF4-FFF2-40B4-BE49-F238E27FC236}">
                <a16:creationId xmlns:a16="http://schemas.microsoft.com/office/drawing/2014/main" id="{DF04211E-EECF-794A-9CC3-C95B93D1AF56}"/>
              </a:ext>
            </a:extLst>
          </p:cNvPr>
          <p:cNvPicPr>
            <a:picLocks noGrp="1" noChangeAspect="1"/>
          </p:cNvPicPr>
          <p:nvPr>
            <p:ph idx="1"/>
          </p:nvPr>
        </p:nvPicPr>
        <p:blipFill>
          <a:blip r:embed="rId2"/>
          <a:stretch>
            <a:fillRect/>
          </a:stretch>
        </p:blipFill>
        <p:spPr>
          <a:xfrm>
            <a:off x="2057400" y="304800"/>
            <a:ext cx="6184900" cy="2209800"/>
          </a:xfrm>
        </p:spPr>
      </p:pic>
      <p:pic>
        <p:nvPicPr>
          <p:cNvPr id="7" name="Picture 6" descr="A picture containing sky, flying, outdoor, plane&#10;&#10;Description automatically generated">
            <a:extLst>
              <a:ext uri="{FF2B5EF4-FFF2-40B4-BE49-F238E27FC236}">
                <a16:creationId xmlns:a16="http://schemas.microsoft.com/office/drawing/2014/main" id="{66F1A4B4-CB68-204C-8DFF-AE4A0DA8DF6E}"/>
              </a:ext>
            </a:extLst>
          </p:cNvPr>
          <p:cNvPicPr>
            <a:picLocks noChangeAspect="1"/>
          </p:cNvPicPr>
          <p:nvPr/>
        </p:nvPicPr>
        <p:blipFill>
          <a:blip r:embed="rId3"/>
          <a:stretch>
            <a:fillRect/>
          </a:stretch>
        </p:blipFill>
        <p:spPr>
          <a:xfrm>
            <a:off x="1828800" y="2590132"/>
            <a:ext cx="6527800" cy="3670300"/>
          </a:xfrm>
          <a:prstGeom prst="rect">
            <a:avLst/>
          </a:prstGeom>
        </p:spPr>
      </p:pic>
    </p:spTree>
    <p:extLst>
      <p:ext uri="{BB962C8B-B14F-4D97-AF65-F5344CB8AC3E}">
        <p14:creationId xmlns:p14="http://schemas.microsoft.com/office/powerpoint/2010/main" val="133279507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EFD73-325B-7C48-9E41-7FF55DD9D61D}"/>
              </a:ext>
            </a:extLst>
          </p:cNvPr>
          <p:cNvSpPr>
            <a:spLocks noGrp="1"/>
          </p:cNvSpPr>
          <p:nvPr>
            <p:ph type="title"/>
          </p:nvPr>
        </p:nvSpPr>
        <p:spPr/>
        <p:txBody>
          <a:bodyPr/>
          <a:lstStyle/>
          <a:p>
            <a:r>
              <a:rPr lang="en-US" dirty="0">
                <a:solidFill>
                  <a:schemeClr val="accent2"/>
                </a:solidFill>
              </a:rPr>
              <a:t>Contrails:  Often Associated with Cirrostratus Clouds.  Why?</a:t>
            </a:r>
          </a:p>
        </p:txBody>
      </p:sp>
      <p:pic>
        <p:nvPicPr>
          <p:cNvPr id="5" name="Content Placeholder 4" descr="A picture containing nature, waterfall, wave&#10;&#10;Description automatically generated">
            <a:extLst>
              <a:ext uri="{FF2B5EF4-FFF2-40B4-BE49-F238E27FC236}">
                <a16:creationId xmlns:a16="http://schemas.microsoft.com/office/drawing/2014/main" id="{FB6EC791-E713-CF45-81B0-E5E8BAA475F4}"/>
              </a:ext>
            </a:extLst>
          </p:cNvPr>
          <p:cNvPicPr>
            <a:picLocks noGrp="1" noChangeAspect="1"/>
          </p:cNvPicPr>
          <p:nvPr>
            <p:ph idx="1"/>
          </p:nvPr>
        </p:nvPicPr>
        <p:blipFill rotWithShape="1">
          <a:blip r:embed="rId2"/>
          <a:srcRect l="14647"/>
          <a:stretch/>
        </p:blipFill>
        <p:spPr>
          <a:xfrm>
            <a:off x="381000" y="2057400"/>
            <a:ext cx="4884739" cy="4278833"/>
          </a:xfrm>
        </p:spPr>
      </p:pic>
      <p:pic>
        <p:nvPicPr>
          <p:cNvPr id="7" name="Picture 6" descr="Map&#10;&#10;Description automatically generated">
            <a:extLst>
              <a:ext uri="{FF2B5EF4-FFF2-40B4-BE49-F238E27FC236}">
                <a16:creationId xmlns:a16="http://schemas.microsoft.com/office/drawing/2014/main" id="{A8C8659D-1015-7B4B-9642-5207013CF0BD}"/>
              </a:ext>
            </a:extLst>
          </p:cNvPr>
          <p:cNvPicPr>
            <a:picLocks noChangeAspect="1"/>
          </p:cNvPicPr>
          <p:nvPr/>
        </p:nvPicPr>
        <p:blipFill rotWithShape="1">
          <a:blip r:embed="rId3"/>
          <a:srcRect l="1390" t="-1197" r="35007" b="1197"/>
          <a:stretch/>
        </p:blipFill>
        <p:spPr>
          <a:xfrm>
            <a:off x="5562600" y="2133600"/>
            <a:ext cx="3124200" cy="3886200"/>
          </a:xfrm>
          <a:prstGeom prst="rect">
            <a:avLst/>
          </a:prstGeom>
        </p:spPr>
      </p:pic>
    </p:spTree>
    <p:extLst>
      <p:ext uri="{BB962C8B-B14F-4D97-AF65-F5344CB8AC3E}">
        <p14:creationId xmlns:p14="http://schemas.microsoft.com/office/powerpoint/2010/main" val="196265782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D97B-C9DF-D205-FF90-FED3341D22E0}"/>
              </a:ext>
            </a:extLst>
          </p:cNvPr>
          <p:cNvSpPr>
            <a:spLocks noGrp="1"/>
          </p:cNvSpPr>
          <p:nvPr>
            <p:ph type="title"/>
          </p:nvPr>
        </p:nvSpPr>
        <p:spPr>
          <a:xfrm>
            <a:off x="647700" y="381000"/>
            <a:ext cx="8077200" cy="1143000"/>
          </a:xfrm>
        </p:spPr>
        <p:txBody>
          <a:bodyPr/>
          <a:lstStyle/>
          <a:p>
            <a:r>
              <a:rPr lang="en-US" dirty="0">
                <a:solidFill>
                  <a:schemeClr val="accent2"/>
                </a:solidFill>
              </a:rPr>
              <a:t>Upper troposphere is already at saturation!</a:t>
            </a:r>
          </a:p>
        </p:txBody>
      </p:sp>
      <p:pic>
        <p:nvPicPr>
          <p:cNvPr id="5" name="Content Placeholder 4" descr="A blue sky with clouds and contrails&#10;&#10;Description automatically generated">
            <a:extLst>
              <a:ext uri="{FF2B5EF4-FFF2-40B4-BE49-F238E27FC236}">
                <a16:creationId xmlns:a16="http://schemas.microsoft.com/office/drawing/2014/main" id="{1A58278D-E9BA-369F-20EC-D29D212D09BB}"/>
              </a:ext>
            </a:extLst>
          </p:cNvPr>
          <p:cNvPicPr>
            <a:picLocks noGrp="1" noChangeAspect="1"/>
          </p:cNvPicPr>
          <p:nvPr>
            <p:ph idx="1"/>
          </p:nvPr>
        </p:nvPicPr>
        <p:blipFill>
          <a:blip r:embed="rId2"/>
          <a:stretch>
            <a:fillRect/>
          </a:stretch>
        </p:blipFill>
        <p:spPr>
          <a:xfrm>
            <a:off x="1524000" y="1905000"/>
            <a:ext cx="6324600" cy="4743450"/>
          </a:xfrm>
        </p:spPr>
      </p:pic>
    </p:spTree>
    <p:extLst>
      <p:ext uri="{BB962C8B-B14F-4D97-AF65-F5344CB8AC3E}">
        <p14:creationId xmlns:p14="http://schemas.microsoft.com/office/powerpoint/2010/main" val="268651111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Rectangle 6">
            <a:extLst>
              <a:ext uri="{FF2B5EF4-FFF2-40B4-BE49-F238E27FC236}">
                <a16:creationId xmlns:a16="http://schemas.microsoft.com/office/drawing/2014/main" id="{EBB441BF-AC5E-2F44-94EC-25B32CC487A8}"/>
              </a:ext>
            </a:extLst>
          </p:cNvPr>
          <p:cNvSpPr>
            <a:spLocks noGrp="1" noChangeArrowheads="1"/>
          </p:cNvSpPr>
          <p:nvPr>
            <p:ph type="title"/>
          </p:nvPr>
        </p:nvSpPr>
        <p:spPr>
          <a:xfrm>
            <a:off x="685800" y="609600"/>
            <a:ext cx="7696200" cy="762000"/>
          </a:xfrm>
        </p:spPr>
        <p:txBody>
          <a:bodyPr/>
          <a:lstStyle/>
          <a:p>
            <a:pPr eaLnBrk="1" hangingPunct="1"/>
            <a:r>
              <a:rPr lang="en-US" altLang="en-US" sz="3200" b="1" dirty="0">
                <a:solidFill>
                  <a:schemeClr val="accent2"/>
                </a:solidFill>
                <a:latin typeface="Arial" panose="020B0604020202020204" pitchFamily="34" charset="0"/>
                <a:ea typeface="ＭＳ Ｐゴシック" panose="020B0600070205080204" pitchFamily="34" charset="-128"/>
              </a:rPr>
              <a:t>Cloud Streets:  </a:t>
            </a:r>
            <a:r>
              <a:rPr lang="en-US" altLang="en-US" sz="3200" b="1" dirty="0">
                <a:latin typeface="Arial" panose="020B0604020202020204" pitchFamily="34" charset="0"/>
                <a:ea typeface="ＭＳ Ｐゴシック" panose="020B0600070205080204" pitchFamily="34" charset="-128"/>
              </a:rPr>
              <a:t>Associated with Low-level Unstable Air Masses </a:t>
            </a:r>
          </a:p>
        </p:txBody>
      </p:sp>
      <p:pic>
        <p:nvPicPr>
          <p:cNvPr id="112642" name="Picture 5" descr="lkeffect1">
            <a:extLst>
              <a:ext uri="{FF2B5EF4-FFF2-40B4-BE49-F238E27FC236}">
                <a16:creationId xmlns:a16="http://schemas.microsoft.com/office/drawing/2014/main" id="{B97850AF-DE37-1A46-BF7E-3D24B79E5D4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09600" y="1524000"/>
            <a:ext cx="7772400" cy="5181600"/>
          </a:xfrm>
          <a:noFill/>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3618-0571-C84F-95CC-6869884ABE15}"/>
              </a:ext>
            </a:extLst>
          </p:cNvPr>
          <p:cNvSpPr>
            <a:spLocks noGrp="1"/>
          </p:cNvSpPr>
          <p:nvPr>
            <p:ph type="title"/>
          </p:nvPr>
        </p:nvSpPr>
        <p:spPr>
          <a:xfrm>
            <a:off x="685800" y="228600"/>
            <a:ext cx="7772400" cy="1143000"/>
          </a:xfrm>
        </p:spPr>
        <p:txBody>
          <a:bodyPr/>
          <a:lstStyle/>
          <a:p>
            <a:r>
              <a:rPr lang="en-US" dirty="0"/>
              <a:t>Cloud streets are parallel to low-level winds</a:t>
            </a:r>
          </a:p>
        </p:txBody>
      </p:sp>
      <p:pic>
        <p:nvPicPr>
          <p:cNvPr id="5" name="Content Placeholder 4" descr="A picture containing outdoor, nature, rock&#10;&#10;Description automatically generated">
            <a:extLst>
              <a:ext uri="{FF2B5EF4-FFF2-40B4-BE49-F238E27FC236}">
                <a16:creationId xmlns:a16="http://schemas.microsoft.com/office/drawing/2014/main" id="{F1967E0F-FC5B-3748-B18D-AE552D2C18CD}"/>
              </a:ext>
            </a:extLst>
          </p:cNvPr>
          <p:cNvPicPr>
            <a:picLocks noGrp="1" noChangeAspect="1"/>
          </p:cNvPicPr>
          <p:nvPr>
            <p:ph idx="1"/>
          </p:nvPr>
        </p:nvPicPr>
        <p:blipFill>
          <a:blip r:embed="rId2"/>
          <a:stretch>
            <a:fillRect/>
          </a:stretch>
        </p:blipFill>
        <p:spPr>
          <a:xfrm>
            <a:off x="802357" y="1524000"/>
            <a:ext cx="6853896" cy="4572000"/>
          </a:xfrm>
        </p:spPr>
      </p:pic>
      <p:cxnSp>
        <p:nvCxnSpPr>
          <p:cNvPr id="8" name="Straight Connector 7">
            <a:extLst>
              <a:ext uri="{FF2B5EF4-FFF2-40B4-BE49-F238E27FC236}">
                <a16:creationId xmlns:a16="http://schemas.microsoft.com/office/drawing/2014/main" id="{7DED744F-F96D-647E-B35B-34B157DD09DE}"/>
              </a:ext>
            </a:extLst>
          </p:cNvPr>
          <p:cNvCxnSpPr>
            <a:cxnSpLocks/>
          </p:cNvCxnSpPr>
          <p:nvPr/>
        </p:nvCxnSpPr>
        <p:spPr bwMode="auto">
          <a:xfrm>
            <a:off x="3810205" y="4267200"/>
            <a:ext cx="914195" cy="457200"/>
          </a:xfrm>
          <a:prstGeom prst="line">
            <a:avLst/>
          </a:prstGeom>
          <a:solidFill>
            <a:schemeClr val="accent1"/>
          </a:solidFill>
          <a:ln w="57150" cap="flat" cmpd="sng" algn="ctr">
            <a:solidFill>
              <a:schemeClr val="accent2"/>
            </a:solidFill>
            <a:prstDash val="solid"/>
            <a:round/>
            <a:headEnd type="none" w="med" len="med"/>
            <a:tailEnd type="triangle" w="med" len="med"/>
          </a:ln>
          <a:effectLst/>
        </p:spPr>
      </p:cxnSp>
    </p:spTree>
    <p:extLst>
      <p:ext uri="{BB962C8B-B14F-4D97-AF65-F5344CB8AC3E}">
        <p14:creationId xmlns:p14="http://schemas.microsoft.com/office/powerpoint/2010/main" val="25762830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5">
            <a:extLst>
              <a:ext uri="{FF2B5EF4-FFF2-40B4-BE49-F238E27FC236}">
                <a16:creationId xmlns:a16="http://schemas.microsoft.com/office/drawing/2014/main" id="{D9C6645D-6277-FC43-B672-3668FAAD8E10}"/>
              </a:ext>
            </a:extLst>
          </p:cNvPr>
          <p:cNvSpPr>
            <a:spLocks noGrp="1" noChangeArrowheads="1"/>
          </p:cNvSpPr>
          <p:nvPr>
            <p:ph type="title"/>
          </p:nvPr>
        </p:nvSpPr>
        <p:spPr>
          <a:xfrm>
            <a:off x="685800" y="381000"/>
            <a:ext cx="7772400" cy="1143000"/>
          </a:xfrm>
        </p:spPr>
        <p:txBody>
          <a:bodyPr/>
          <a:lstStyle/>
          <a:p>
            <a:pPr eaLnBrk="1" hangingPunct="1"/>
            <a:r>
              <a:rPr lang="en-US" altLang="en-US" sz="2400" b="1" dirty="0">
                <a:solidFill>
                  <a:schemeClr val="accent2"/>
                </a:solidFill>
                <a:latin typeface="Arial" panose="020B0604020202020204" pitchFamily="34" charset="0"/>
                <a:ea typeface="ＭＳ Ｐゴシック" panose="020B0600070205080204" pitchFamily="34" charset="-128"/>
              </a:rPr>
              <a:t>Wind direction is parallel to cloud “streets”. </a:t>
            </a:r>
          </a:p>
        </p:txBody>
      </p:sp>
      <p:sp>
        <p:nvSpPr>
          <p:cNvPr id="114690" name="Rectangle 6">
            <a:extLst>
              <a:ext uri="{FF2B5EF4-FFF2-40B4-BE49-F238E27FC236}">
                <a16:creationId xmlns:a16="http://schemas.microsoft.com/office/drawing/2014/main" id="{956BE5BA-6D0E-9E4C-81C8-B26BA8020CE7}"/>
              </a:ext>
            </a:extLst>
          </p:cNvPr>
          <p:cNvSpPr>
            <a:spLocks noGrp="1" noChangeArrowheads="1"/>
          </p:cNvSpPr>
          <p:nvPr>
            <p:ph idx="1"/>
          </p:nvPr>
        </p:nvSpPr>
        <p:spPr/>
        <p:txBody>
          <a:bodyPr/>
          <a:lstStyle/>
          <a:p>
            <a:pPr eaLnBrk="1" hangingPunct="1"/>
            <a:endParaRPr lang="en-US" altLang="en-US">
              <a:ea typeface="ＭＳ Ｐゴシック" panose="020B0600070205080204" pitchFamily="34" charset="-128"/>
            </a:endParaRPr>
          </a:p>
        </p:txBody>
      </p:sp>
      <p:pic>
        <p:nvPicPr>
          <p:cNvPr id="114691" name="Picture 4" descr="Paul Cooper">
            <a:hlinkClick r:id="rId3"/>
            <a:extLst>
              <a:ext uri="{FF2B5EF4-FFF2-40B4-BE49-F238E27FC236}">
                <a16:creationId xmlns:a16="http://schemas.microsoft.com/office/drawing/2014/main" id="{788B6C5A-B551-FA48-9474-CE090759C0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371600"/>
            <a:ext cx="82296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Up Arrow 1">
            <a:extLst>
              <a:ext uri="{FF2B5EF4-FFF2-40B4-BE49-F238E27FC236}">
                <a16:creationId xmlns:a16="http://schemas.microsoft.com/office/drawing/2014/main" id="{E936BBC5-3513-DD4F-AB2C-EC0D3C355B86}"/>
              </a:ext>
            </a:extLst>
          </p:cNvPr>
          <p:cNvSpPr/>
          <p:nvPr/>
        </p:nvSpPr>
        <p:spPr bwMode="auto">
          <a:xfrm rot="12175657">
            <a:off x="3466768" y="3079993"/>
            <a:ext cx="533400" cy="1600200"/>
          </a:xfrm>
          <a:prstGeom prst="up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FF15C-980E-DD49-8469-76DECE35072C}"/>
              </a:ext>
            </a:extLst>
          </p:cNvPr>
          <p:cNvSpPr>
            <a:spLocks noGrp="1"/>
          </p:cNvSpPr>
          <p:nvPr>
            <p:ph type="title"/>
          </p:nvPr>
        </p:nvSpPr>
        <p:spPr/>
        <p:txBody>
          <a:bodyPr/>
          <a:lstStyle/>
          <a:p>
            <a:r>
              <a:rPr lang="en-US" dirty="0"/>
              <a:t>Northwest Version</a:t>
            </a:r>
          </a:p>
        </p:txBody>
      </p:sp>
      <p:pic>
        <p:nvPicPr>
          <p:cNvPr id="5" name="Content Placeholder 4" descr="A picture containing outdoor, linedrawing&#10;&#10;Description automatically generated">
            <a:extLst>
              <a:ext uri="{FF2B5EF4-FFF2-40B4-BE49-F238E27FC236}">
                <a16:creationId xmlns:a16="http://schemas.microsoft.com/office/drawing/2014/main" id="{9BB85EDB-D89E-0C43-B9EE-044FF47285EB}"/>
              </a:ext>
            </a:extLst>
          </p:cNvPr>
          <p:cNvPicPr>
            <a:picLocks noGrp="1" noChangeAspect="1"/>
          </p:cNvPicPr>
          <p:nvPr>
            <p:ph idx="1"/>
          </p:nvPr>
        </p:nvPicPr>
        <p:blipFill>
          <a:blip r:embed="rId2"/>
          <a:stretch>
            <a:fillRect/>
          </a:stretch>
        </p:blipFill>
        <p:spPr>
          <a:xfrm>
            <a:off x="381000" y="1752600"/>
            <a:ext cx="8164286" cy="4000500"/>
          </a:xfrm>
        </p:spPr>
      </p:pic>
    </p:spTree>
    <p:extLst>
      <p:ext uri="{BB962C8B-B14F-4D97-AF65-F5344CB8AC3E}">
        <p14:creationId xmlns:p14="http://schemas.microsoft.com/office/powerpoint/2010/main" val="19470054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Rectangle 6">
            <a:extLst>
              <a:ext uri="{FF2B5EF4-FFF2-40B4-BE49-F238E27FC236}">
                <a16:creationId xmlns:a16="http://schemas.microsoft.com/office/drawing/2014/main" id="{9C55A977-06CF-7D46-BCF0-6C82C9950307}"/>
              </a:ext>
            </a:extLst>
          </p:cNvPr>
          <p:cNvSpPr>
            <a:spLocks noGrp="1" noChangeArrowheads="1"/>
          </p:cNvSpPr>
          <p:nvPr>
            <p:ph type="title"/>
          </p:nvPr>
        </p:nvSpPr>
        <p:spPr>
          <a:xfrm>
            <a:off x="685800" y="228600"/>
            <a:ext cx="7772400" cy="1143000"/>
          </a:xfrm>
        </p:spPr>
        <p:txBody>
          <a:bodyPr/>
          <a:lstStyle/>
          <a:p>
            <a:pPr eaLnBrk="1" hangingPunct="1"/>
            <a:r>
              <a:rPr lang="en-US" altLang="en-US" sz="3600" b="1" dirty="0">
                <a:solidFill>
                  <a:schemeClr val="accent2"/>
                </a:solidFill>
                <a:latin typeface="Arial" panose="020B0604020202020204" pitchFamily="34" charset="0"/>
                <a:ea typeface="ＭＳ Ｐゴシック" panose="020B0600070205080204" pitchFamily="34" charset="-128"/>
              </a:rPr>
              <a:t>Mountain Wave Clouds</a:t>
            </a:r>
          </a:p>
        </p:txBody>
      </p:sp>
      <p:pic>
        <p:nvPicPr>
          <p:cNvPr id="116738" name="Picture 5" descr="mountain_waves_vis">
            <a:extLst>
              <a:ext uri="{FF2B5EF4-FFF2-40B4-BE49-F238E27FC236}">
                <a16:creationId xmlns:a16="http://schemas.microsoft.com/office/drawing/2014/main" id="{4FCCF61B-AE05-8B41-999F-54B009368609}"/>
              </a:ext>
            </a:extLst>
          </p:cNvPr>
          <p:cNvPicPr>
            <a:picLocks noGrp="1" noChangeAspect="1" noChangeArrowheads="1"/>
          </p:cNvPicPr>
          <p:nvPr>
            <p:ph idx="1"/>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a:xfrm>
            <a:off x="990600" y="1295400"/>
            <a:ext cx="6705600" cy="5334000"/>
          </a:xfrm>
          <a:noFill/>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5" name="Title 1">
            <a:extLst>
              <a:ext uri="{FF2B5EF4-FFF2-40B4-BE49-F238E27FC236}">
                <a16:creationId xmlns:a16="http://schemas.microsoft.com/office/drawing/2014/main" id="{44DEA2FC-15C3-4C43-97D4-784179F8FB08}"/>
              </a:ext>
            </a:extLst>
          </p:cNvPr>
          <p:cNvSpPr>
            <a:spLocks noGrp="1" noChangeArrowheads="1"/>
          </p:cNvSpPr>
          <p:nvPr>
            <p:ph type="title"/>
          </p:nvPr>
        </p:nvSpPr>
        <p:spPr>
          <a:xfrm>
            <a:off x="762000" y="495300"/>
            <a:ext cx="7620000" cy="685800"/>
          </a:xfrm>
        </p:spPr>
        <p:txBody>
          <a:bodyPr/>
          <a:lstStyle/>
          <a:p>
            <a:r>
              <a:rPr lang="en-US" altLang="en-US" b="1" dirty="0">
                <a:solidFill>
                  <a:schemeClr val="accent2"/>
                </a:solidFill>
                <a:ea typeface="ＭＳ Ｐゴシック" panose="020B0600070205080204" pitchFamily="34" charset="-128"/>
              </a:rPr>
              <a:t>Trapped Lee Wave Clouds</a:t>
            </a:r>
          </a:p>
        </p:txBody>
      </p:sp>
      <p:pic>
        <p:nvPicPr>
          <p:cNvPr id="118786" name="Content Placeholder 4">
            <a:extLst>
              <a:ext uri="{FF2B5EF4-FFF2-40B4-BE49-F238E27FC236}">
                <a16:creationId xmlns:a16="http://schemas.microsoft.com/office/drawing/2014/main" id="{9CFAFFA1-BDC6-1847-9C5F-3FDDFF0E54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81075" y="1181100"/>
            <a:ext cx="7181850" cy="5027613"/>
          </a:xfr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8050-153C-AE45-9319-05B4BDFB115B}"/>
              </a:ext>
            </a:extLst>
          </p:cNvPr>
          <p:cNvSpPr>
            <a:spLocks noGrp="1"/>
          </p:cNvSpPr>
          <p:nvPr>
            <p:ph type="title"/>
          </p:nvPr>
        </p:nvSpPr>
        <p:spPr/>
        <p:txBody>
          <a:bodyPr/>
          <a:lstStyle/>
          <a:p>
            <a:endParaRPr lang="en-US" dirty="0"/>
          </a:p>
        </p:txBody>
      </p:sp>
      <p:pic>
        <p:nvPicPr>
          <p:cNvPr id="5" name="Content Placeholder 4" descr="A picture containing outdoor, nature, plant&#10;&#10;Description automatically generated">
            <a:extLst>
              <a:ext uri="{FF2B5EF4-FFF2-40B4-BE49-F238E27FC236}">
                <a16:creationId xmlns:a16="http://schemas.microsoft.com/office/drawing/2014/main" id="{F7417B45-2CD0-7B47-AC81-C1FB00A5E99A}"/>
              </a:ext>
            </a:extLst>
          </p:cNvPr>
          <p:cNvPicPr>
            <a:picLocks noGrp="1" noChangeAspect="1"/>
          </p:cNvPicPr>
          <p:nvPr>
            <p:ph idx="1"/>
          </p:nvPr>
        </p:nvPicPr>
        <p:blipFill>
          <a:blip r:embed="rId2"/>
          <a:stretch>
            <a:fillRect/>
          </a:stretch>
        </p:blipFill>
        <p:spPr>
          <a:xfrm>
            <a:off x="571500" y="1219200"/>
            <a:ext cx="7772400" cy="5181600"/>
          </a:xfrm>
        </p:spPr>
      </p:pic>
      <p:cxnSp>
        <p:nvCxnSpPr>
          <p:cNvPr id="4" name="Straight Arrow Connector 3">
            <a:extLst>
              <a:ext uri="{FF2B5EF4-FFF2-40B4-BE49-F238E27FC236}">
                <a16:creationId xmlns:a16="http://schemas.microsoft.com/office/drawing/2014/main" id="{976C34C9-0E74-8F54-13DC-960BBCC4B8BD}"/>
              </a:ext>
            </a:extLst>
          </p:cNvPr>
          <p:cNvCxnSpPr>
            <a:cxnSpLocks/>
          </p:cNvCxnSpPr>
          <p:nvPr/>
        </p:nvCxnSpPr>
        <p:spPr bwMode="auto">
          <a:xfrm>
            <a:off x="4572000" y="2590800"/>
            <a:ext cx="1752600" cy="1143000"/>
          </a:xfrm>
          <a:prstGeom prst="straightConnector1">
            <a:avLst/>
          </a:prstGeom>
          <a:ln w="76200">
            <a:headEnd type="none" w="med" len="med"/>
            <a:tailEnd type="triangle"/>
          </a:ln>
        </p:spPr>
        <p:style>
          <a:lnRef idx="1">
            <a:schemeClr val="accent2"/>
          </a:lnRef>
          <a:fillRef idx="0">
            <a:schemeClr val="accent2"/>
          </a:fillRef>
          <a:effectRef idx="0">
            <a:schemeClr val="accent2"/>
          </a:effectRef>
          <a:fontRef idx="minor">
            <a:schemeClr val="tx1"/>
          </a:fontRef>
        </p:style>
      </p:cxnSp>
      <p:sp>
        <p:nvSpPr>
          <p:cNvPr id="7" name="TextBox 6">
            <a:extLst>
              <a:ext uri="{FF2B5EF4-FFF2-40B4-BE49-F238E27FC236}">
                <a16:creationId xmlns:a16="http://schemas.microsoft.com/office/drawing/2014/main" id="{784C2905-33F7-F51A-9955-87BC24C4BB1F}"/>
              </a:ext>
            </a:extLst>
          </p:cNvPr>
          <p:cNvSpPr txBox="1"/>
          <p:nvPr/>
        </p:nvSpPr>
        <p:spPr>
          <a:xfrm>
            <a:off x="3276600" y="1981200"/>
            <a:ext cx="1276311" cy="830997"/>
          </a:xfrm>
          <a:prstGeom prst="rect">
            <a:avLst/>
          </a:prstGeom>
          <a:noFill/>
        </p:spPr>
        <p:txBody>
          <a:bodyPr wrap="none" rtlCol="0">
            <a:spAutoFit/>
          </a:bodyPr>
          <a:lstStyle/>
          <a:p>
            <a:r>
              <a:rPr lang="en-US" dirty="0"/>
              <a:t>Wind</a:t>
            </a:r>
          </a:p>
          <a:p>
            <a:r>
              <a:rPr lang="en-US" dirty="0"/>
              <a:t>direction</a:t>
            </a:r>
          </a:p>
        </p:txBody>
      </p:sp>
    </p:spTree>
    <p:extLst>
      <p:ext uri="{BB962C8B-B14F-4D97-AF65-F5344CB8AC3E}">
        <p14:creationId xmlns:p14="http://schemas.microsoft.com/office/powerpoint/2010/main" val="349511662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Title 1">
            <a:extLst>
              <a:ext uri="{FF2B5EF4-FFF2-40B4-BE49-F238E27FC236}">
                <a16:creationId xmlns:a16="http://schemas.microsoft.com/office/drawing/2014/main" id="{F032D41E-9861-154E-949D-A1687CF9769B}"/>
              </a:ext>
            </a:extLst>
          </p:cNvPr>
          <p:cNvSpPr>
            <a:spLocks noGrp="1" noChangeArrowheads="1"/>
          </p:cNvSpPr>
          <p:nvPr>
            <p:ph type="title"/>
          </p:nvPr>
        </p:nvSpPr>
        <p:spPr>
          <a:xfrm>
            <a:off x="419100" y="152400"/>
            <a:ext cx="8305800" cy="1143000"/>
          </a:xfrm>
        </p:spPr>
        <p:txBody>
          <a:bodyPr/>
          <a:lstStyle/>
          <a:p>
            <a:r>
              <a:rPr lang="en-US" altLang="en-US" sz="3200" b="1" dirty="0">
                <a:solidFill>
                  <a:schemeClr val="accent2"/>
                </a:solidFill>
                <a:ea typeface="ＭＳ Ｐゴシック" panose="020B0600070205080204" pitchFamily="34" charset="-128"/>
              </a:rPr>
              <a:t>Vertically Propagating Mountain Wave Clouds</a:t>
            </a:r>
          </a:p>
        </p:txBody>
      </p:sp>
      <p:pic>
        <p:nvPicPr>
          <p:cNvPr id="122882" name="Content Placeholder 4">
            <a:extLst>
              <a:ext uri="{FF2B5EF4-FFF2-40B4-BE49-F238E27FC236}">
                <a16:creationId xmlns:a16="http://schemas.microsoft.com/office/drawing/2014/main" id="{F34010F3-17F5-FC49-B720-0F18A685562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1209408"/>
            <a:ext cx="5335587" cy="5137417"/>
          </a:xfrm>
        </p:spPr>
      </p:pic>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Title 1">
            <a:extLst>
              <a:ext uri="{FF2B5EF4-FFF2-40B4-BE49-F238E27FC236}">
                <a16:creationId xmlns:a16="http://schemas.microsoft.com/office/drawing/2014/main" id="{7A3E2E98-B4B7-A14A-B3B3-9098B29AA41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19810" name="Content Placeholder 4">
            <a:extLst>
              <a:ext uri="{FF2B5EF4-FFF2-40B4-BE49-F238E27FC236}">
                <a16:creationId xmlns:a16="http://schemas.microsoft.com/office/drawing/2014/main" id="{A4197FBC-BB9B-0B48-86EE-204B3C6646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28800" y="762000"/>
            <a:ext cx="5086350" cy="5143500"/>
          </a:xfrm>
        </p:spPr>
      </p:pic>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Title 1">
            <a:extLst>
              <a:ext uri="{FF2B5EF4-FFF2-40B4-BE49-F238E27FC236}">
                <a16:creationId xmlns:a16="http://schemas.microsoft.com/office/drawing/2014/main" id="{419EC5C0-C8C8-D04E-BEC4-1D52EA3FB070}"/>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20834" name="Content Placeholder 4">
            <a:extLst>
              <a:ext uri="{FF2B5EF4-FFF2-40B4-BE49-F238E27FC236}">
                <a16:creationId xmlns:a16="http://schemas.microsoft.com/office/drawing/2014/main" id="{870C1D30-876C-1C42-B716-79A64329A4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50000"/>
          <a:stretch>
            <a:fillRect/>
          </a:stretch>
        </p:blipFill>
        <p:spPr>
          <a:xfrm>
            <a:off x="1600200" y="762000"/>
            <a:ext cx="6096000" cy="5200650"/>
          </a:xfrm>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Rectangle 2">
            <a:extLst>
              <a:ext uri="{FF2B5EF4-FFF2-40B4-BE49-F238E27FC236}">
                <a16:creationId xmlns:a16="http://schemas.microsoft.com/office/drawing/2014/main" id="{411B2F53-8BAC-5B46-86B9-5DE240F0E547}"/>
              </a:ext>
            </a:extLst>
          </p:cNvPr>
          <p:cNvSpPr>
            <a:spLocks noGrp="1" noChangeArrowheads="1"/>
          </p:cNvSpPr>
          <p:nvPr>
            <p:ph type="title"/>
          </p:nvPr>
        </p:nvSpPr>
        <p:spPr>
          <a:xfrm>
            <a:off x="533400" y="367116"/>
            <a:ext cx="7772400" cy="1143000"/>
          </a:xfrm>
        </p:spPr>
        <p:txBody>
          <a:bodyPr/>
          <a:lstStyle/>
          <a:p>
            <a:r>
              <a:rPr lang="en-US" altLang="en-US" dirty="0">
                <a:solidFill>
                  <a:schemeClr val="accent2"/>
                </a:solidFill>
                <a:ea typeface="ＭＳ Ｐゴシック" panose="020B0600070205080204" pitchFamily="34" charset="-128"/>
              </a:rPr>
              <a:t>Thunderstorms</a:t>
            </a:r>
          </a:p>
        </p:txBody>
      </p:sp>
      <p:pic>
        <p:nvPicPr>
          <p:cNvPr id="129026" name="Picture 4" descr="Siouxland12">
            <a:extLst>
              <a:ext uri="{FF2B5EF4-FFF2-40B4-BE49-F238E27FC236}">
                <a16:creationId xmlns:a16="http://schemas.microsoft.com/office/drawing/2014/main" id="{57EDBB51-BA7D-FA45-8CBE-9D89E775972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447800" y="1581150"/>
            <a:ext cx="6553200"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1" name="Picture 2" descr="C:\data\010619_0059_N15_VIS_2.GIF">
            <a:extLst>
              <a:ext uri="{FF2B5EF4-FFF2-40B4-BE49-F238E27FC236}">
                <a16:creationId xmlns:a16="http://schemas.microsoft.com/office/drawing/2014/main" id="{6A2D6A92-E7D9-4C47-AE7F-D1589F08C3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5240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2" name="Text Box 3">
            <a:extLst>
              <a:ext uri="{FF2B5EF4-FFF2-40B4-BE49-F238E27FC236}">
                <a16:creationId xmlns:a16="http://schemas.microsoft.com/office/drawing/2014/main" id="{DA72AE06-56D9-6243-B58B-108D5682EB43}"/>
              </a:ext>
            </a:extLst>
          </p:cNvPr>
          <p:cNvSpPr txBox="1">
            <a:spLocks noChangeArrowheads="1"/>
          </p:cNvSpPr>
          <p:nvPr/>
        </p:nvSpPr>
        <p:spPr bwMode="auto">
          <a:xfrm>
            <a:off x="381000" y="457200"/>
            <a:ext cx="9067800" cy="584775"/>
          </a:xfrm>
          <a:prstGeom prst="rect">
            <a:avLst/>
          </a:prstGeom>
          <a:solidFill>
            <a:schemeClr val="tx2"/>
          </a:solidFill>
          <a:ln>
            <a:noFill/>
          </a:ln>
        </p:spPr>
        <p:txBody>
          <a:bodyPr wrap="squar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37931725" indent="-37474525">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b="1" dirty="0">
                <a:solidFill>
                  <a:schemeClr val="bg1"/>
                </a:solidFill>
              </a:rPr>
              <a:t>Thunderstorms:  the cirrus anvil has an oval shape</a:t>
            </a:r>
          </a:p>
        </p:txBody>
      </p:sp>
    </p:spTree>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5" descr="goes10_imager_vis">
            <a:extLst>
              <a:ext uri="{FF2B5EF4-FFF2-40B4-BE49-F238E27FC236}">
                <a16:creationId xmlns:a16="http://schemas.microsoft.com/office/drawing/2014/main" id="{29305DE6-DFA6-C94E-8EA4-E89CB6CD265E}"/>
              </a:ext>
            </a:extLst>
          </p:cNvPr>
          <p:cNvPicPr>
            <a:picLocks noGrp="1" noChangeAspect="1" noChangeArrowheads="1"/>
          </p:cNvPicPr>
          <p:nvPr>
            <p:ph idx="1"/>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a:xfrm>
            <a:off x="349724" y="990600"/>
            <a:ext cx="8444552" cy="5715000"/>
          </a:xfrm>
          <a:noFill/>
        </p:spPr>
      </p:pic>
      <p:sp>
        <p:nvSpPr>
          <p:cNvPr id="2" name="Title 1">
            <a:extLst>
              <a:ext uri="{FF2B5EF4-FFF2-40B4-BE49-F238E27FC236}">
                <a16:creationId xmlns:a16="http://schemas.microsoft.com/office/drawing/2014/main" id="{CE5A6CDE-9EA5-174E-B473-105412ADBFEC}"/>
              </a:ext>
            </a:extLst>
          </p:cNvPr>
          <p:cNvSpPr>
            <a:spLocks noGrp="1"/>
          </p:cNvSpPr>
          <p:nvPr>
            <p:ph type="title"/>
          </p:nvPr>
        </p:nvSpPr>
        <p:spPr>
          <a:xfrm>
            <a:off x="685800" y="152400"/>
            <a:ext cx="7772400" cy="1143000"/>
          </a:xfrm>
        </p:spPr>
        <p:txBody>
          <a:bodyPr/>
          <a:lstStyle/>
          <a:p>
            <a:r>
              <a:rPr lang="en-US" dirty="0">
                <a:solidFill>
                  <a:schemeClr val="accent2"/>
                </a:solidFill>
              </a:rPr>
              <a:t>Overshooting Tops</a:t>
            </a:r>
          </a:p>
        </p:txBody>
      </p:sp>
      <p:sp>
        <p:nvSpPr>
          <p:cNvPr id="3" name="Left Arrow 2">
            <a:extLst>
              <a:ext uri="{FF2B5EF4-FFF2-40B4-BE49-F238E27FC236}">
                <a16:creationId xmlns:a16="http://schemas.microsoft.com/office/drawing/2014/main" id="{401295D4-CAE5-0743-A574-15633D0DD8A1}"/>
              </a:ext>
            </a:extLst>
          </p:cNvPr>
          <p:cNvSpPr/>
          <p:nvPr/>
        </p:nvSpPr>
        <p:spPr bwMode="auto">
          <a:xfrm>
            <a:off x="4038600" y="3274595"/>
            <a:ext cx="1676400" cy="609600"/>
          </a:xfrm>
          <a:prstGeom prst="lef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4D026-651E-BA44-B694-D0EE15682321}"/>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7C2B3E39-BAAE-384C-BCD5-36786DAB142D}"/>
              </a:ext>
            </a:extLst>
          </p:cNvPr>
          <p:cNvPicPr>
            <a:picLocks noGrp="1" noChangeAspect="1"/>
          </p:cNvPicPr>
          <p:nvPr>
            <p:ph idx="1"/>
          </p:nvPr>
        </p:nvPicPr>
        <p:blipFill>
          <a:blip r:embed="rId2"/>
          <a:stretch>
            <a:fillRect/>
          </a:stretch>
        </p:blipFill>
        <p:spPr>
          <a:xfrm>
            <a:off x="685800" y="362284"/>
            <a:ext cx="4064000" cy="2819400"/>
          </a:xfrm>
        </p:spPr>
      </p:pic>
      <p:pic>
        <p:nvPicPr>
          <p:cNvPr id="7" name="Picture 6" descr="A picture containing text, sky, outdoor, plane&#10;&#10;Description automatically generated">
            <a:extLst>
              <a:ext uri="{FF2B5EF4-FFF2-40B4-BE49-F238E27FC236}">
                <a16:creationId xmlns:a16="http://schemas.microsoft.com/office/drawing/2014/main" id="{8D779E19-19C8-CE4B-BB8D-B8ECBCB20F44}"/>
              </a:ext>
            </a:extLst>
          </p:cNvPr>
          <p:cNvPicPr>
            <a:picLocks noChangeAspect="1"/>
          </p:cNvPicPr>
          <p:nvPr/>
        </p:nvPicPr>
        <p:blipFill>
          <a:blip r:embed="rId3"/>
          <a:stretch>
            <a:fillRect/>
          </a:stretch>
        </p:blipFill>
        <p:spPr>
          <a:xfrm>
            <a:off x="3505200" y="3320716"/>
            <a:ext cx="5080000" cy="3175000"/>
          </a:xfrm>
          <a:prstGeom prst="rect">
            <a:avLst/>
          </a:prstGeom>
        </p:spPr>
      </p:pic>
    </p:spTree>
    <p:extLst>
      <p:ext uri="{BB962C8B-B14F-4D97-AF65-F5344CB8AC3E}">
        <p14:creationId xmlns:p14="http://schemas.microsoft.com/office/powerpoint/2010/main" val="39618256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4D026-651E-BA44-B694-D0EE15682321}"/>
              </a:ext>
            </a:extLst>
          </p:cNvPr>
          <p:cNvSpPr>
            <a:spLocks noGrp="1"/>
          </p:cNvSpPr>
          <p:nvPr>
            <p:ph type="title"/>
          </p:nvPr>
        </p:nvSpPr>
        <p:spPr/>
        <p:txBody>
          <a:bodyPr/>
          <a:lstStyle/>
          <a:p>
            <a:endParaRPr lang="en-US"/>
          </a:p>
        </p:txBody>
      </p:sp>
      <p:pic>
        <p:nvPicPr>
          <p:cNvPr id="9" name="Picture 8" descr="A screenshot of a video game&#10;&#10;Description automatically generated with low confidence">
            <a:extLst>
              <a:ext uri="{FF2B5EF4-FFF2-40B4-BE49-F238E27FC236}">
                <a16:creationId xmlns:a16="http://schemas.microsoft.com/office/drawing/2014/main" id="{C07FBB56-8E9D-A743-ABF8-3B238FA2A620}"/>
              </a:ext>
            </a:extLst>
          </p:cNvPr>
          <p:cNvPicPr>
            <a:picLocks noChangeAspect="1"/>
          </p:cNvPicPr>
          <p:nvPr/>
        </p:nvPicPr>
        <p:blipFill>
          <a:blip r:embed="rId2"/>
          <a:stretch>
            <a:fillRect/>
          </a:stretch>
        </p:blipFill>
        <p:spPr>
          <a:xfrm>
            <a:off x="1295400" y="1727201"/>
            <a:ext cx="6756400" cy="3378200"/>
          </a:xfrm>
          <a:prstGeom prst="rect">
            <a:avLst/>
          </a:prstGeom>
        </p:spPr>
      </p:pic>
    </p:spTree>
    <p:extLst>
      <p:ext uri="{BB962C8B-B14F-4D97-AF65-F5344CB8AC3E}">
        <p14:creationId xmlns:p14="http://schemas.microsoft.com/office/powerpoint/2010/main" val="315488935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5" name="Picture 1" descr="IM35-N14frontCH4.gif">
            <a:extLst>
              <a:ext uri="{FF2B5EF4-FFF2-40B4-BE49-F238E27FC236}">
                <a16:creationId xmlns:a16="http://schemas.microsoft.com/office/drawing/2014/main" id="{40473F0C-1AE0-E94B-BC95-5F084B2626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762000"/>
            <a:ext cx="81280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3374AED-17FF-4A57-B165-ED1575C77F95}"/>
              </a:ext>
            </a:extLst>
          </p:cNvPr>
          <p:cNvSpPr txBox="1"/>
          <p:nvPr/>
        </p:nvSpPr>
        <p:spPr>
          <a:xfrm>
            <a:off x="1106147" y="177225"/>
            <a:ext cx="6931706" cy="584775"/>
          </a:xfrm>
          <a:prstGeom prst="rect">
            <a:avLst/>
          </a:prstGeom>
          <a:noFill/>
        </p:spPr>
        <p:txBody>
          <a:bodyPr wrap="none" rtlCol="0">
            <a:spAutoFit/>
          </a:bodyPr>
          <a:lstStyle/>
          <a:p>
            <a:r>
              <a:rPr lang="en-US" sz="3200" b="1" dirty="0">
                <a:solidFill>
                  <a:schemeClr val="accent2"/>
                </a:solidFill>
              </a:rPr>
              <a:t>Lines of thunderstorms in a squall line</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D07A7-4EE1-9940-B2E3-5769A803CB98}"/>
              </a:ext>
            </a:extLst>
          </p:cNvPr>
          <p:cNvSpPr>
            <a:spLocks noGrp="1"/>
          </p:cNvSpPr>
          <p:nvPr>
            <p:ph type="title"/>
          </p:nvPr>
        </p:nvSpPr>
        <p:spPr>
          <a:xfrm>
            <a:off x="304800" y="152400"/>
            <a:ext cx="8686800" cy="1143000"/>
          </a:xfrm>
        </p:spPr>
        <p:txBody>
          <a:bodyPr/>
          <a:lstStyle/>
          <a:p>
            <a:r>
              <a:rPr lang="en-US" sz="3600" b="1" dirty="0">
                <a:solidFill>
                  <a:schemeClr val="accent2"/>
                </a:solidFill>
              </a:rPr>
              <a:t>Open Cellular Convection over the Ocean</a:t>
            </a:r>
            <a:br>
              <a:rPr lang="en-US" sz="3600" dirty="0"/>
            </a:br>
            <a:r>
              <a:rPr lang="en-US" sz="3600" dirty="0"/>
              <a:t>Cool air over warmer water. </a:t>
            </a:r>
            <a:r>
              <a:rPr lang="en-US" sz="3600" b="1" dirty="0"/>
              <a:t>Instability from large lapse rate.</a:t>
            </a:r>
          </a:p>
        </p:txBody>
      </p:sp>
      <p:pic>
        <p:nvPicPr>
          <p:cNvPr id="5" name="Content Placeholder 4" descr="A satellite image of a hurricane&#10;&#10;Description automatically generated with medium confidence">
            <a:extLst>
              <a:ext uri="{FF2B5EF4-FFF2-40B4-BE49-F238E27FC236}">
                <a16:creationId xmlns:a16="http://schemas.microsoft.com/office/drawing/2014/main" id="{11BA8E1E-6F30-314B-86F4-15668CF630E5}"/>
              </a:ext>
            </a:extLst>
          </p:cNvPr>
          <p:cNvPicPr>
            <a:picLocks noGrp="1" noChangeAspect="1"/>
          </p:cNvPicPr>
          <p:nvPr>
            <p:ph idx="1"/>
          </p:nvPr>
        </p:nvPicPr>
        <p:blipFill rotWithShape="1">
          <a:blip r:embed="rId2"/>
          <a:srcRect r="10975"/>
          <a:stretch/>
        </p:blipFill>
        <p:spPr>
          <a:xfrm>
            <a:off x="2286000" y="1574228"/>
            <a:ext cx="5715000" cy="5081143"/>
          </a:xfrm>
        </p:spPr>
      </p:pic>
      <p:sp>
        <p:nvSpPr>
          <p:cNvPr id="6" name="Right Arrow 5">
            <a:extLst>
              <a:ext uri="{FF2B5EF4-FFF2-40B4-BE49-F238E27FC236}">
                <a16:creationId xmlns:a16="http://schemas.microsoft.com/office/drawing/2014/main" id="{43097F3E-66E8-8447-AC8B-9A1FFE904ABC}"/>
              </a:ext>
            </a:extLst>
          </p:cNvPr>
          <p:cNvSpPr/>
          <p:nvPr/>
        </p:nvSpPr>
        <p:spPr bwMode="auto">
          <a:xfrm>
            <a:off x="762000" y="3962400"/>
            <a:ext cx="2057400" cy="60960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Tree>
    <p:extLst>
      <p:ext uri="{BB962C8B-B14F-4D97-AF65-F5344CB8AC3E}">
        <p14:creationId xmlns:p14="http://schemas.microsoft.com/office/powerpoint/2010/main" val="121086183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C95CC-E656-8339-0D41-1C6B8516CD57}"/>
              </a:ext>
            </a:extLst>
          </p:cNvPr>
          <p:cNvSpPr>
            <a:spLocks noGrp="1"/>
          </p:cNvSpPr>
          <p:nvPr>
            <p:ph type="title"/>
          </p:nvPr>
        </p:nvSpPr>
        <p:spPr>
          <a:xfrm>
            <a:off x="533400" y="353103"/>
            <a:ext cx="7772400" cy="1143000"/>
          </a:xfrm>
        </p:spPr>
        <p:txBody>
          <a:bodyPr/>
          <a:lstStyle/>
          <a:p>
            <a:r>
              <a:rPr lang="en-US" sz="3600" b="1" dirty="0">
                <a:solidFill>
                  <a:schemeClr val="accent2"/>
                </a:solidFill>
              </a:rPr>
              <a:t>Open Cellular Convection:  More Open Area than Cloudy Areas</a:t>
            </a:r>
          </a:p>
        </p:txBody>
      </p:sp>
      <p:pic>
        <p:nvPicPr>
          <p:cNvPr id="5" name="Content Placeholder 4" descr="Shape&#10;&#10;Description automatically generated with medium confidence">
            <a:extLst>
              <a:ext uri="{FF2B5EF4-FFF2-40B4-BE49-F238E27FC236}">
                <a16:creationId xmlns:a16="http://schemas.microsoft.com/office/drawing/2014/main" id="{0C5BCBBD-2C62-7827-B46D-DDFA904573EB}"/>
              </a:ext>
            </a:extLst>
          </p:cNvPr>
          <p:cNvPicPr>
            <a:picLocks noGrp="1" noChangeAspect="1"/>
          </p:cNvPicPr>
          <p:nvPr>
            <p:ph idx="1"/>
          </p:nvPr>
        </p:nvPicPr>
        <p:blipFill>
          <a:blip r:embed="rId2"/>
          <a:stretch>
            <a:fillRect/>
          </a:stretch>
        </p:blipFill>
        <p:spPr>
          <a:xfrm>
            <a:off x="1170709" y="1981200"/>
            <a:ext cx="7294418" cy="3396463"/>
          </a:xfrm>
        </p:spPr>
      </p:pic>
      <p:sp>
        <p:nvSpPr>
          <p:cNvPr id="6" name="TextBox 5">
            <a:extLst>
              <a:ext uri="{FF2B5EF4-FFF2-40B4-BE49-F238E27FC236}">
                <a16:creationId xmlns:a16="http://schemas.microsoft.com/office/drawing/2014/main" id="{5057E38E-59D1-E061-5384-A85545BC01C2}"/>
              </a:ext>
            </a:extLst>
          </p:cNvPr>
          <p:cNvSpPr txBox="1"/>
          <p:nvPr/>
        </p:nvSpPr>
        <p:spPr>
          <a:xfrm>
            <a:off x="3657600" y="5331271"/>
            <a:ext cx="3621376" cy="461665"/>
          </a:xfrm>
          <a:prstGeom prst="rect">
            <a:avLst/>
          </a:prstGeom>
          <a:noFill/>
        </p:spPr>
        <p:txBody>
          <a:bodyPr wrap="none" rtlCol="0">
            <a:spAutoFit/>
          </a:bodyPr>
          <a:lstStyle/>
          <a:p>
            <a:r>
              <a:rPr lang="en-US" b="1" dirty="0"/>
              <a:t>Warm or temperate water</a:t>
            </a:r>
          </a:p>
        </p:txBody>
      </p:sp>
      <p:sp>
        <p:nvSpPr>
          <p:cNvPr id="7" name="TextBox 6">
            <a:extLst>
              <a:ext uri="{FF2B5EF4-FFF2-40B4-BE49-F238E27FC236}">
                <a16:creationId xmlns:a16="http://schemas.microsoft.com/office/drawing/2014/main" id="{CECFE145-56D0-375A-451A-23EF20DB22AA}"/>
              </a:ext>
            </a:extLst>
          </p:cNvPr>
          <p:cNvSpPr txBox="1"/>
          <p:nvPr/>
        </p:nvSpPr>
        <p:spPr>
          <a:xfrm>
            <a:off x="4191400" y="1808018"/>
            <a:ext cx="1953420" cy="461665"/>
          </a:xfrm>
          <a:prstGeom prst="rect">
            <a:avLst/>
          </a:prstGeom>
          <a:noFill/>
        </p:spPr>
        <p:txBody>
          <a:bodyPr wrap="none" rtlCol="0">
            <a:spAutoFit/>
          </a:bodyPr>
          <a:lstStyle/>
          <a:p>
            <a:r>
              <a:rPr lang="en-US" dirty="0"/>
              <a:t>Cold Air aloft </a:t>
            </a:r>
          </a:p>
        </p:txBody>
      </p:sp>
    </p:spTree>
    <p:extLst>
      <p:ext uri="{BB962C8B-B14F-4D97-AF65-F5344CB8AC3E}">
        <p14:creationId xmlns:p14="http://schemas.microsoft.com/office/powerpoint/2010/main" val="273565652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3FC79-5CF8-6D45-BC1B-ED0943D67C42}"/>
              </a:ext>
            </a:extLst>
          </p:cNvPr>
          <p:cNvSpPr>
            <a:spLocks noGrp="1"/>
          </p:cNvSpPr>
          <p:nvPr>
            <p:ph type="title"/>
          </p:nvPr>
        </p:nvSpPr>
        <p:spPr/>
        <p:txBody>
          <a:bodyPr/>
          <a:lstStyle/>
          <a:p>
            <a:r>
              <a:rPr lang="en-US" b="1" dirty="0">
                <a:solidFill>
                  <a:schemeClr val="accent2"/>
                </a:solidFill>
              </a:rPr>
              <a:t>Closed Cellular Convection:  Spreads Out Under Stable Layer</a:t>
            </a:r>
          </a:p>
        </p:txBody>
      </p:sp>
      <p:pic>
        <p:nvPicPr>
          <p:cNvPr id="7" name="Picture 6" descr="A picture containing snow, outdoor, nature, waterfall&#10;&#10;Description automatically generated">
            <a:extLst>
              <a:ext uri="{FF2B5EF4-FFF2-40B4-BE49-F238E27FC236}">
                <a16:creationId xmlns:a16="http://schemas.microsoft.com/office/drawing/2014/main" id="{AA7F8E53-0264-6D4B-8164-5AC2E89075B0}"/>
              </a:ext>
            </a:extLst>
          </p:cNvPr>
          <p:cNvPicPr>
            <a:picLocks noChangeAspect="1"/>
          </p:cNvPicPr>
          <p:nvPr/>
        </p:nvPicPr>
        <p:blipFill>
          <a:blip r:embed="rId2"/>
          <a:stretch>
            <a:fillRect/>
          </a:stretch>
        </p:blipFill>
        <p:spPr>
          <a:xfrm>
            <a:off x="1905000" y="2198032"/>
            <a:ext cx="5791200" cy="4583768"/>
          </a:xfrm>
          <a:prstGeom prst="rect">
            <a:avLst/>
          </a:prstGeom>
        </p:spPr>
      </p:pic>
      <p:sp>
        <p:nvSpPr>
          <p:cNvPr id="8" name="Content Placeholder 7">
            <a:extLst>
              <a:ext uri="{FF2B5EF4-FFF2-40B4-BE49-F238E27FC236}">
                <a16:creationId xmlns:a16="http://schemas.microsoft.com/office/drawing/2014/main" id="{5A6BD0C0-94F3-4144-BA5D-346E1D9112EE}"/>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6430399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70A4-484D-3748-930B-3F14D603CBE6}"/>
              </a:ext>
            </a:extLst>
          </p:cNvPr>
          <p:cNvSpPr>
            <a:spLocks noGrp="1"/>
          </p:cNvSpPr>
          <p:nvPr>
            <p:ph type="title"/>
          </p:nvPr>
        </p:nvSpPr>
        <p:spPr/>
        <p:txBody>
          <a:bodyPr/>
          <a:lstStyle/>
          <a:p>
            <a:r>
              <a:rPr lang="en-US" b="1" dirty="0">
                <a:solidFill>
                  <a:schemeClr val="accent2"/>
                </a:solidFill>
              </a:rPr>
              <a:t>Closed Cellular Convection</a:t>
            </a:r>
          </a:p>
        </p:txBody>
      </p:sp>
      <p:pic>
        <p:nvPicPr>
          <p:cNvPr id="4" name="Picture 3" descr="A picture containing text&#10;&#10;Description automatically generated">
            <a:extLst>
              <a:ext uri="{FF2B5EF4-FFF2-40B4-BE49-F238E27FC236}">
                <a16:creationId xmlns:a16="http://schemas.microsoft.com/office/drawing/2014/main" id="{0D033400-3935-2D48-B0AD-793CCB84E81A}"/>
              </a:ext>
            </a:extLst>
          </p:cNvPr>
          <p:cNvPicPr>
            <a:picLocks noChangeAspect="1"/>
          </p:cNvPicPr>
          <p:nvPr/>
        </p:nvPicPr>
        <p:blipFill>
          <a:blip r:embed="rId2"/>
          <a:stretch>
            <a:fillRect/>
          </a:stretch>
        </p:blipFill>
        <p:spPr>
          <a:xfrm>
            <a:off x="914400" y="2895600"/>
            <a:ext cx="6282994" cy="3200400"/>
          </a:xfrm>
          <a:prstGeom prst="rect">
            <a:avLst/>
          </a:prstGeom>
        </p:spPr>
      </p:pic>
      <p:sp>
        <p:nvSpPr>
          <p:cNvPr id="7" name="TextBox 6">
            <a:extLst>
              <a:ext uri="{FF2B5EF4-FFF2-40B4-BE49-F238E27FC236}">
                <a16:creationId xmlns:a16="http://schemas.microsoft.com/office/drawing/2014/main" id="{AA37C3D7-6654-E341-9205-347556838318}"/>
              </a:ext>
            </a:extLst>
          </p:cNvPr>
          <p:cNvSpPr txBox="1"/>
          <p:nvPr/>
        </p:nvSpPr>
        <p:spPr>
          <a:xfrm>
            <a:off x="9793705" y="473242"/>
            <a:ext cx="184731" cy="461665"/>
          </a:xfrm>
          <a:prstGeom prst="rect">
            <a:avLst/>
          </a:prstGeom>
          <a:solidFill>
            <a:schemeClr val="bg2"/>
          </a:solidFill>
        </p:spPr>
        <p:txBody>
          <a:bodyPr wrap="none" rtlCol="0">
            <a:spAutoFit/>
          </a:bodyPr>
          <a:lstStyle/>
          <a:p>
            <a:endParaRPr lang="en-US" dirty="0"/>
          </a:p>
        </p:txBody>
      </p:sp>
      <p:sp>
        <p:nvSpPr>
          <p:cNvPr id="3" name="Down Arrow 2">
            <a:extLst>
              <a:ext uri="{FF2B5EF4-FFF2-40B4-BE49-F238E27FC236}">
                <a16:creationId xmlns:a16="http://schemas.microsoft.com/office/drawing/2014/main" id="{2BE22DCA-2B18-4B65-C0D6-9F24D2EB2053}"/>
              </a:ext>
            </a:extLst>
          </p:cNvPr>
          <p:cNvSpPr/>
          <p:nvPr/>
        </p:nvSpPr>
        <p:spPr bwMode="auto">
          <a:xfrm>
            <a:off x="3733800" y="1752600"/>
            <a:ext cx="838200" cy="1066800"/>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5" name="TextBox 4">
            <a:extLst>
              <a:ext uri="{FF2B5EF4-FFF2-40B4-BE49-F238E27FC236}">
                <a16:creationId xmlns:a16="http://schemas.microsoft.com/office/drawing/2014/main" id="{B0A821B8-5A82-1311-94BC-48FA82B315A7}"/>
              </a:ext>
            </a:extLst>
          </p:cNvPr>
          <p:cNvSpPr txBox="1"/>
          <p:nvPr/>
        </p:nvSpPr>
        <p:spPr>
          <a:xfrm>
            <a:off x="4572000" y="1862434"/>
            <a:ext cx="2799164" cy="461665"/>
          </a:xfrm>
          <a:prstGeom prst="rect">
            <a:avLst/>
          </a:prstGeom>
          <a:noFill/>
        </p:spPr>
        <p:txBody>
          <a:bodyPr wrap="none" rtlCol="0">
            <a:spAutoFit/>
          </a:bodyPr>
          <a:lstStyle/>
          <a:p>
            <a:r>
              <a:rPr lang="en-US" dirty="0"/>
              <a:t>Sinking in subtropics</a:t>
            </a:r>
          </a:p>
        </p:txBody>
      </p:sp>
      <p:sp>
        <p:nvSpPr>
          <p:cNvPr id="6" name="TextBox 5">
            <a:extLst>
              <a:ext uri="{FF2B5EF4-FFF2-40B4-BE49-F238E27FC236}">
                <a16:creationId xmlns:a16="http://schemas.microsoft.com/office/drawing/2014/main" id="{C5B11E01-8637-15A4-C180-D722DC640F42}"/>
              </a:ext>
            </a:extLst>
          </p:cNvPr>
          <p:cNvSpPr txBox="1"/>
          <p:nvPr/>
        </p:nvSpPr>
        <p:spPr>
          <a:xfrm>
            <a:off x="2133600" y="6169572"/>
            <a:ext cx="4463081" cy="461665"/>
          </a:xfrm>
          <a:prstGeom prst="rect">
            <a:avLst/>
          </a:prstGeom>
          <a:noFill/>
        </p:spPr>
        <p:txBody>
          <a:bodyPr wrap="none" rtlCol="0">
            <a:spAutoFit/>
          </a:bodyPr>
          <a:lstStyle/>
          <a:p>
            <a:r>
              <a:rPr lang="en-US" dirty="0"/>
              <a:t>More cloudy areas than open areas</a:t>
            </a:r>
          </a:p>
        </p:txBody>
      </p:sp>
    </p:spTree>
    <p:extLst>
      <p:ext uri="{BB962C8B-B14F-4D97-AF65-F5344CB8AC3E}">
        <p14:creationId xmlns:p14="http://schemas.microsoft.com/office/powerpoint/2010/main" val="105532966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2F321-F0E8-DB40-A979-9A4B1CE253F8}"/>
              </a:ext>
            </a:extLst>
          </p:cNvPr>
          <p:cNvSpPr>
            <a:spLocks noGrp="1"/>
          </p:cNvSpPr>
          <p:nvPr>
            <p:ph type="title"/>
          </p:nvPr>
        </p:nvSpPr>
        <p:spPr/>
        <p:txBody>
          <a:bodyPr/>
          <a:lstStyle/>
          <a:p>
            <a:endParaRPr lang="en-US"/>
          </a:p>
        </p:txBody>
      </p:sp>
      <p:pic>
        <p:nvPicPr>
          <p:cNvPr id="5" name="Content Placeholder 4" descr="A picture containing snow&#10;&#10;Description automatically generated">
            <a:extLst>
              <a:ext uri="{FF2B5EF4-FFF2-40B4-BE49-F238E27FC236}">
                <a16:creationId xmlns:a16="http://schemas.microsoft.com/office/drawing/2014/main" id="{49D715D4-3982-804B-9B8F-81EB04A19F4F}"/>
              </a:ext>
            </a:extLst>
          </p:cNvPr>
          <p:cNvPicPr>
            <a:picLocks noGrp="1" noChangeAspect="1"/>
          </p:cNvPicPr>
          <p:nvPr>
            <p:ph idx="1"/>
          </p:nvPr>
        </p:nvPicPr>
        <p:blipFill>
          <a:blip r:embed="rId2"/>
          <a:stretch>
            <a:fillRect/>
          </a:stretch>
        </p:blipFill>
        <p:spPr>
          <a:xfrm>
            <a:off x="1371600" y="1181100"/>
            <a:ext cx="7082589" cy="4721726"/>
          </a:xfrm>
        </p:spPr>
      </p:pic>
    </p:spTree>
    <p:extLst>
      <p:ext uri="{BB962C8B-B14F-4D97-AF65-F5344CB8AC3E}">
        <p14:creationId xmlns:p14="http://schemas.microsoft.com/office/powerpoint/2010/main" val="209531778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a:extLst>
              <a:ext uri="{FF2B5EF4-FFF2-40B4-BE49-F238E27FC236}">
                <a16:creationId xmlns:a16="http://schemas.microsoft.com/office/drawing/2014/main" id="{89072687-1DE3-2443-A8A7-055C812E287A}"/>
              </a:ext>
            </a:extLst>
          </p:cNvPr>
          <p:cNvSpPr>
            <a:spLocks noGrp="1" noChangeArrowheads="1"/>
          </p:cNvSpPr>
          <p:nvPr>
            <p:ph type="title"/>
          </p:nvPr>
        </p:nvSpPr>
        <p:spPr/>
        <p:txBody>
          <a:bodyPr/>
          <a:lstStyle/>
          <a:p>
            <a:r>
              <a:rPr lang="en-US" altLang="en-US" sz="3200" b="1" dirty="0">
                <a:ea typeface="ＭＳ Ｐゴシック" panose="020B0600070205080204" pitchFamily="34" charset="-128"/>
              </a:rPr>
              <a:t>Upper-Level Troughs and Clouds:  Clouds East of Trough</a:t>
            </a:r>
          </a:p>
        </p:txBody>
      </p:sp>
      <p:pic>
        <p:nvPicPr>
          <p:cNvPr id="135170" name="Content Placeholder 4">
            <a:extLst>
              <a:ext uri="{FF2B5EF4-FFF2-40B4-BE49-F238E27FC236}">
                <a16:creationId xmlns:a16="http://schemas.microsoft.com/office/drawing/2014/main" id="{4B6F7FD4-1F7C-1943-B9E1-C3B0CF6B8C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62200" y="1981200"/>
            <a:ext cx="4843463" cy="4422775"/>
          </a:xfrm>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F118A-BF2F-784E-8515-504A8089AA8A}"/>
              </a:ext>
            </a:extLst>
          </p:cNvPr>
          <p:cNvSpPr>
            <a:spLocks noGrp="1"/>
          </p:cNvSpPr>
          <p:nvPr>
            <p:ph type="title"/>
          </p:nvPr>
        </p:nvSpPr>
        <p:spPr/>
        <p:txBody>
          <a:bodyPr/>
          <a:lstStyle/>
          <a:p>
            <a:endParaRPr lang="en-US"/>
          </a:p>
        </p:txBody>
      </p:sp>
      <p:pic>
        <p:nvPicPr>
          <p:cNvPr id="5" name="Content Placeholder 4" descr="Map&#10;&#10;Description automatically generated">
            <a:extLst>
              <a:ext uri="{FF2B5EF4-FFF2-40B4-BE49-F238E27FC236}">
                <a16:creationId xmlns:a16="http://schemas.microsoft.com/office/drawing/2014/main" id="{B6BC1BC7-1CCD-814A-8DEA-9A9FADA479EE}"/>
              </a:ext>
            </a:extLst>
          </p:cNvPr>
          <p:cNvPicPr>
            <a:picLocks noGrp="1" noChangeAspect="1"/>
          </p:cNvPicPr>
          <p:nvPr>
            <p:ph idx="1"/>
          </p:nvPr>
        </p:nvPicPr>
        <p:blipFill>
          <a:blip r:embed="rId2"/>
          <a:stretch>
            <a:fillRect/>
          </a:stretch>
        </p:blipFill>
        <p:spPr>
          <a:xfrm>
            <a:off x="1600200" y="748699"/>
            <a:ext cx="7172349" cy="5360602"/>
          </a:xfrm>
        </p:spPr>
      </p:pic>
    </p:spTree>
    <p:extLst>
      <p:ext uri="{BB962C8B-B14F-4D97-AF65-F5344CB8AC3E}">
        <p14:creationId xmlns:p14="http://schemas.microsoft.com/office/powerpoint/2010/main" val="427254115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620B6-37B9-114C-B623-5CDC22ECC65A}"/>
              </a:ext>
            </a:extLst>
          </p:cNvPr>
          <p:cNvSpPr>
            <a:spLocks noGrp="1"/>
          </p:cNvSpPr>
          <p:nvPr>
            <p:ph type="title"/>
          </p:nvPr>
        </p:nvSpPr>
        <p:spPr/>
        <p:txBody>
          <a:bodyPr/>
          <a:lstStyle/>
          <a:p>
            <a:endParaRPr lang="en-US"/>
          </a:p>
        </p:txBody>
      </p:sp>
      <p:pic>
        <p:nvPicPr>
          <p:cNvPr id="5" name="Content Placeholder 4" descr="Map&#10;&#10;Description automatically generated">
            <a:extLst>
              <a:ext uri="{FF2B5EF4-FFF2-40B4-BE49-F238E27FC236}">
                <a16:creationId xmlns:a16="http://schemas.microsoft.com/office/drawing/2014/main" id="{E8E3F9E6-A6E8-E94E-8CFF-F4B820F59CB9}"/>
              </a:ext>
            </a:extLst>
          </p:cNvPr>
          <p:cNvPicPr>
            <a:picLocks noGrp="1" noChangeAspect="1"/>
          </p:cNvPicPr>
          <p:nvPr>
            <p:ph idx="1"/>
          </p:nvPr>
        </p:nvPicPr>
        <p:blipFill>
          <a:blip r:embed="rId2"/>
          <a:stretch>
            <a:fillRect/>
          </a:stretch>
        </p:blipFill>
        <p:spPr>
          <a:xfrm>
            <a:off x="3765884" y="2815492"/>
            <a:ext cx="5334000" cy="3966308"/>
          </a:xfrm>
        </p:spPr>
      </p:pic>
      <p:pic>
        <p:nvPicPr>
          <p:cNvPr id="7" name="Picture 6" descr="A picture containing text, whiteboard&#10;&#10;Description automatically generated">
            <a:extLst>
              <a:ext uri="{FF2B5EF4-FFF2-40B4-BE49-F238E27FC236}">
                <a16:creationId xmlns:a16="http://schemas.microsoft.com/office/drawing/2014/main" id="{93E04134-2B34-AC43-A1B9-108E534C412A}"/>
              </a:ext>
            </a:extLst>
          </p:cNvPr>
          <p:cNvPicPr>
            <a:picLocks noChangeAspect="1"/>
          </p:cNvPicPr>
          <p:nvPr/>
        </p:nvPicPr>
        <p:blipFill rotWithShape="1">
          <a:blip r:embed="rId3"/>
          <a:srcRect l="5303" r="6297" b="8800"/>
          <a:stretch/>
        </p:blipFill>
        <p:spPr>
          <a:xfrm>
            <a:off x="76200" y="76200"/>
            <a:ext cx="3810001" cy="2895600"/>
          </a:xfrm>
          <a:prstGeom prst="rect">
            <a:avLst/>
          </a:prstGeom>
        </p:spPr>
      </p:pic>
      <p:sp>
        <p:nvSpPr>
          <p:cNvPr id="3" name="TextBox 2">
            <a:extLst>
              <a:ext uri="{FF2B5EF4-FFF2-40B4-BE49-F238E27FC236}">
                <a16:creationId xmlns:a16="http://schemas.microsoft.com/office/drawing/2014/main" id="{C03D4314-EBA1-B16D-F0A2-9FB99DA5E2D1}"/>
              </a:ext>
            </a:extLst>
          </p:cNvPr>
          <p:cNvSpPr txBox="1"/>
          <p:nvPr/>
        </p:nvSpPr>
        <p:spPr>
          <a:xfrm>
            <a:off x="1392737" y="2009896"/>
            <a:ext cx="1176925" cy="830997"/>
          </a:xfrm>
          <a:prstGeom prst="rect">
            <a:avLst/>
          </a:prstGeom>
          <a:noFill/>
        </p:spPr>
        <p:txBody>
          <a:bodyPr wrap="none" rtlCol="0">
            <a:spAutoFit/>
          </a:bodyPr>
          <a:lstStyle/>
          <a:p>
            <a:r>
              <a:rPr lang="en-US" dirty="0"/>
              <a:t>Upward</a:t>
            </a:r>
          </a:p>
          <a:p>
            <a:r>
              <a:rPr lang="en-US" dirty="0"/>
              <a:t>motion</a:t>
            </a:r>
          </a:p>
        </p:txBody>
      </p:sp>
      <p:sp>
        <p:nvSpPr>
          <p:cNvPr id="4" name="TextBox 3">
            <a:extLst>
              <a:ext uri="{FF2B5EF4-FFF2-40B4-BE49-F238E27FC236}">
                <a16:creationId xmlns:a16="http://schemas.microsoft.com/office/drawing/2014/main" id="{E4C85C08-992D-3954-7239-D0AD69A9C1C2}"/>
              </a:ext>
            </a:extLst>
          </p:cNvPr>
          <p:cNvSpPr txBox="1"/>
          <p:nvPr/>
        </p:nvSpPr>
        <p:spPr>
          <a:xfrm>
            <a:off x="115526" y="1524000"/>
            <a:ext cx="1176925" cy="1200329"/>
          </a:xfrm>
          <a:prstGeom prst="rect">
            <a:avLst/>
          </a:prstGeom>
          <a:noFill/>
        </p:spPr>
        <p:txBody>
          <a:bodyPr wrap="square" rtlCol="0">
            <a:spAutoFit/>
          </a:bodyPr>
          <a:lstStyle/>
          <a:p>
            <a:r>
              <a:rPr lang="en-US" dirty="0"/>
              <a:t>Downward</a:t>
            </a:r>
          </a:p>
          <a:p>
            <a:r>
              <a:rPr lang="en-US" dirty="0"/>
              <a:t>motion</a:t>
            </a:r>
          </a:p>
        </p:txBody>
      </p:sp>
    </p:spTree>
    <p:extLst>
      <p:ext uri="{BB962C8B-B14F-4D97-AF65-F5344CB8AC3E}">
        <p14:creationId xmlns:p14="http://schemas.microsoft.com/office/powerpoint/2010/main" val="241984220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1">
            <a:extLst>
              <a:ext uri="{FF2B5EF4-FFF2-40B4-BE49-F238E27FC236}">
                <a16:creationId xmlns:a16="http://schemas.microsoft.com/office/drawing/2014/main" id="{2BAA6872-AA4D-2147-A8E3-3A35BB5BB996}"/>
              </a:ext>
            </a:extLst>
          </p:cNvPr>
          <p:cNvSpPr>
            <a:spLocks noGrp="1" noChangeArrowheads="1"/>
          </p:cNvSpPr>
          <p:nvPr>
            <p:ph type="title"/>
          </p:nvPr>
        </p:nvSpPr>
        <p:spPr>
          <a:xfrm>
            <a:off x="640017" y="609600"/>
            <a:ext cx="7772400" cy="1143000"/>
          </a:xfrm>
        </p:spPr>
        <p:txBody>
          <a:bodyPr/>
          <a:lstStyle/>
          <a:p>
            <a:r>
              <a:rPr lang="en-US" altLang="en-US" b="1" dirty="0">
                <a:solidFill>
                  <a:srgbClr val="FFC000"/>
                </a:solidFill>
                <a:ea typeface="ＭＳ Ｐゴシック" panose="020B0600070205080204" pitchFamily="34" charset="-128"/>
              </a:rPr>
              <a:t>The Golden Rule of Satellite Interpretation</a:t>
            </a:r>
          </a:p>
        </p:txBody>
      </p:sp>
      <p:sp>
        <p:nvSpPr>
          <p:cNvPr id="136194" name="Content Placeholder 2">
            <a:extLst>
              <a:ext uri="{FF2B5EF4-FFF2-40B4-BE49-F238E27FC236}">
                <a16:creationId xmlns:a16="http://schemas.microsoft.com/office/drawing/2014/main" id="{035C23DC-5BAC-DF4A-B610-9FE219EB3D7E}"/>
              </a:ext>
            </a:extLst>
          </p:cNvPr>
          <p:cNvSpPr>
            <a:spLocks noGrp="1" noChangeArrowheads="1"/>
          </p:cNvSpPr>
          <p:nvPr>
            <p:ph idx="1"/>
          </p:nvPr>
        </p:nvSpPr>
        <p:spPr>
          <a:xfrm>
            <a:off x="674176" y="2209800"/>
            <a:ext cx="7772400" cy="4114800"/>
          </a:xfrm>
        </p:spPr>
        <p:txBody>
          <a:bodyPr/>
          <a:lstStyle/>
          <a:p>
            <a:pPr marL="0" indent="0">
              <a:buFontTx/>
              <a:buNone/>
            </a:pPr>
            <a:r>
              <a:rPr lang="en-US" altLang="en-US" sz="3600" b="1" i="1" dirty="0">
                <a:ea typeface="ＭＳ Ｐゴシック" panose="020B0600070205080204" pitchFamily="34" charset="-128"/>
              </a:rPr>
              <a:t>It is the relative motions of air parcels with respect to each other that is best related to cloud patterns, NOT the motion with respect to the earth that is explicitly shown by the wind field.</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915D5-6A9D-E94D-AE62-51B5D6BCBE9D}"/>
              </a:ext>
            </a:extLst>
          </p:cNvPr>
          <p:cNvSpPr>
            <a:spLocks noGrp="1"/>
          </p:cNvSpPr>
          <p:nvPr>
            <p:ph type="title"/>
          </p:nvPr>
        </p:nvSpPr>
        <p:spPr/>
        <p:txBody>
          <a:bodyPr/>
          <a:lstStyle/>
          <a:p>
            <a:r>
              <a:rPr lang="en-US" b="1" dirty="0">
                <a:solidFill>
                  <a:schemeClr val="accent2"/>
                </a:solidFill>
              </a:rPr>
              <a:t>Keep in Mind</a:t>
            </a:r>
          </a:p>
        </p:txBody>
      </p:sp>
      <p:sp>
        <p:nvSpPr>
          <p:cNvPr id="3" name="Content Placeholder 2">
            <a:extLst>
              <a:ext uri="{FF2B5EF4-FFF2-40B4-BE49-F238E27FC236}">
                <a16:creationId xmlns:a16="http://schemas.microsoft.com/office/drawing/2014/main" id="{24465FFD-4EEA-3342-A619-A1538A28F713}"/>
              </a:ext>
            </a:extLst>
          </p:cNvPr>
          <p:cNvSpPr>
            <a:spLocks noGrp="1"/>
          </p:cNvSpPr>
          <p:nvPr>
            <p:ph idx="1"/>
          </p:nvPr>
        </p:nvSpPr>
        <p:spPr/>
        <p:txBody>
          <a:bodyPr/>
          <a:lstStyle/>
          <a:p>
            <a:r>
              <a:rPr lang="en-US" b="1" dirty="0"/>
              <a:t>Wind:  air motion with respect to the earth’s surface</a:t>
            </a:r>
          </a:p>
          <a:p>
            <a:r>
              <a:rPr lang="en-US" dirty="0"/>
              <a:t>Structures in cloud fields determine by relative motion of air </a:t>
            </a:r>
            <a:r>
              <a:rPr lang="en-US" b="1" dirty="0"/>
              <a:t>with respect to the surrounding air, NOT with respect to the earth’s surface</a:t>
            </a:r>
            <a:r>
              <a:rPr lang="en-US" dirty="0"/>
              <a:t>.</a:t>
            </a:r>
          </a:p>
        </p:txBody>
      </p:sp>
    </p:spTree>
    <p:extLst>
      <p:ext uri="{BB962C8B-B14F-4D97-AF65-F5344CB8AC3E}">
        <p14:creationId xmlns:p14="http://schemas.microsoft.com/office/powerpoint/2010/main" val="416964376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Title 1">
            <a:extLst>
              <a:ext uri="{FF2B5EF4-FFF2-40B4-BE49-F238E27FC236}">
                <a16:creationId xmlns:a16="http://schemas.microsoft.com/office/drawing/2014/main" id="{C984AE4A-9E6E-3149-89AA-A7BCC7350053}"/>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Example: Rotation Plus Translation Still Has Rotation!</a:t>
            </a:r>
          </a:p>
        </p:txBody>
      </p:sp>
      <p:cxnSp>
        <p:nvCxnSpPr>
          <p:cNvPr id="139266" name="Straight Arrow Connector 4">
            <a:extLst>
              <a:ext uri="{FF2B5EF4-FFF2-40B4-BE49-F238E27FC236}">
                <a16:creationId xmlns:a16="http://schemas.microsoft.com/office/drawing/2014/main" id="{F048C34F-E67C-1D49-B349-132D8C14374E}"/>
              </a:ext>
            </a:extLst>
          </p:cNvPr>
          <p:cNvCxnSpPr>
            <a:cxnSpLocks/>
          </p:cNvCxnSpPr>
          <p:nvPr/>
        </p:nvCxnSpPr>
        <p:spPr bwMode="auto">
          <a:xfrm>
            <a:off x="457200" y="5029200"/>
            <a:ext cx="190500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39267" name="Straight Arrow Connector 6">
            <a:extLst>
              <a:ext uri="{FF2B5EF4-FFF2-40B4-BE49-F238E27FC236}">
                <a16:creationId xmlns:a16="http://schemas.microsoft.com/office/drawing/2014/main" id="{A1D326DA-E2B9-5C47-B66B-EF47987EB655}"/>
              </a:ext>
            </a:extLst>
          </p:cNvPr>
          <p:cNvCxnSpPr>
            <a:cxnSpLocks/>
          </p:cNvCxnSpPr>
          <p:nvPr/>
        </p:nvCxnSpPr>
        <p:spPr bwMode="auto">
          <a:xfrm flipH="1">
            <a:off x="457200" y="3352800"/>
            <a:ext cx="190500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39268" name="TextBox 11">
            <a:extLst>
              <a:ext uri="{FF2B5EF4-FFF2-40B4-BE49-F238E27FC236}">
                <a16:creationId xmlns:a16="http://schemas.microsoft.com/office/drawing/2014/main" id="{9FC11537-E3CB-F74E-977B-2F4B79888819}"/>
              </a:ext>
            </a:extLst>
          </p:cNvPr>
          <p:cNvSpPr txBox="1">
            <a:spLocks noChangeArrowheads="1"/>
          </p:cNvSpPr>
          <p:nvPr/>
        </p:nvSpPr>
        <p:spPr bwMode="auto">
          <a:xfrm>
            <a:off x="2581275" y="3659188"/>
            <a:ext cx="6619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6600" b="1"/>
              <a:t>+</a:t>
            </a:r>
          </a:p>
        </p:txBody>
      </p:sp>
      <p:sp>
        <p:nvSpPr>
          <p:cNvPr id="139269" name="TextBox 13">
            <a:extLst>
              <a:ext uri="{FF2B5EF4-FFF2-40B4-BE49-F238E27FC236}">
                <a16:creationId xmlns:a16="http://schemas.microsoft.com/office/drawing/2014/main" id="{BAD7BB50-7B0C-BF46-B417-DB844BC56431}"/>
              </a:ext>
            </a:extLst>
          </p:cNvPr>
          <p:cNvSpPr txBox="1">
            <a:spLocks noChangeArrowheads="1"/>
          </p:cNvSpPr>
          <p:nvPr/>
        </p:nvSpPr>
        <p:spPr bwMode="auto">
          <a:xfrm>
            <a:off x="1328738" y="3465513"/>
            <a:ext cx="39528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6600" b="1"/>
              <a:t>.</a:t>
            </a:r>
          </a:p>
        </p:txBody>
      </p:sp>
      <p:cxnSp>
        <p:nvCxnSpPr>
          <p:cNvPr id="139270" name="Straight Arrow Connector 15">
            <a:extLst>
              <a:ext uri="{FF2B5EF4-FFF2-40B4-BE49-F238E27FC236}">
                <a16:creationId xmlns:a16="http://schemas.microsoft.com/office/drawing/2014/main" id="{D71BE6C5-EC24-4D43-8854-710920A950FE}"/>
              </a:ext>
            </a:extLst>
          </p:cNvPr>
          <p:cNvCxnSpPr>
            <a:cxnSpLocks/>
          </p:cNvCxnSpPr>
          <p:nvPr/>
        </p:nvCxnSpPr>
        <p:spPr bwMode="auto">
          <a:xfrm>
            <a:off x="3619500" y="5029200"/>
            <a:ext cx="190500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39271" name="Straight Arrow Connector 16">
            <a:extLst>
              <a:ext uri="{FF2B5EF4-FFF2-40B4-BE49-F238E27FC236}">
                <a16:creationId xmlns:a16="http://schemas.microsoft.com/office/drawing/2014/main" id="{56A8464E-3053-1E49-98C5-5C6C7F954028}"/>
              </a:ext>
            </a:extLst>
          </p:cNvPr>
          <p:cNvCxnSpPr>
            <a:cxnSpLocks/>
          </p:cNvCxnSpPr>
          <p:nvPr/>
        </p:nvCxnSpPr>
        <p:spPr bwMode="auto">
          <a:xfrm>
            <a:off x="3619500" y="3352800"/>
            <a:ext cx="190500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39272" name="TextBox 17">
            <a:extLst>
              <a:ext uri="{FF2B5EF4-FFF2-40B4-BE49-F238E27FC236}">
                <a16:creationId xmlns:a16="http://schemas.microsoft.com/office/drawing/2014/main" id="{B85FD0F0-CAF0-724A-A5C1-0F052E87FE2E}"/>
              </a:ext>
            </a:extLst>
          </p:cNvPr>
          <p:cNvSpPr txBox="1">
            <a:spLocks noChangeArrowheads="1"/>
          </p:cNvSpPr>
          <p:nvPr/>
        </p:nvSpPr>
        <p:spPr bwMode="auto">
          <a:xfrm>
            <a:off x="5516563" y="3560763"/>
            <a:ext cx="6635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ＭＳ Ｐゴシック" panose="020B0600070205080204" pitchFamily="34" charset="-128"/>
              </a:defRPr>
            </a:lvl1pPr>
            <a:lvl2pPr marL="742950" indent="-285750">
              <a:spcBef>
                <a:spcPct val="20000"/>
              </a:spcBef>
              <a:buChar char="–"/>
              <a:defRPr sz="2800">
                <a:solidFill>
                  <a:schemeClr val="tx1"/>
                </a:solidFill>
                <a:latin typeface="Times" pitchFamily="2" charset="0"/>
                <a:ea typeface="ＭＳ Ｐゴシック" panose="020B0600070205080204" pitchFamily="34" charset="-128"/>
              </a:defRPr>
            </a:lvl2pPr>
            <a:lvl3pPr marL="1143000" indent="-228600">
              <a:spcBef>
                <a:spcPct val="20000"/>
              </a:spcBef>
              <a:buChar char="•"/>
              <a:defRPr sz="2400">
                <a:solidFill>
                  <a:schemeClr val="tx1"/>
                </a:solidFill>
                <a:latin typeface="Times" pitchFamily="2" charset="0"/>
                <a:ea typeface="ＭＳ Ｐゴシック" panose="020B0600070205080204" pitchFamily="34" charset="-128"/>
              </a:defRPr>
            </a:lvl3pPr>
            <a:lvl4pPr marL="1600200" indent="-228600">
              <a:spcBef>
                <a:spcPct val="20000"/>
              </a:spcBef>
              <a:buChar char="–"/>
              <a:defRPr sz="2000">
                <a:solidFill>
                  <a:schemeClr val="tx1"/>
                </a:solidFill>
                <a:latin typeface="Times" pitchFamily="2" charset="0"/>
                <a:ea typeface="ＭＳ Ｐゴシック" panose="020B0600070205080204" pitchFamily="34" charset="-128"/>
              </a:defRPr>
            </a:lvl4pPr>
            <a:lvl5pPr marL="2057400" indent="-228600">
              <a:spcBef>
                <a:spcPct val="20000"/>
              </a:spcBef>
              <a:buChar char="»"/>
              <a:defRPr sz="2000">
                <a:solidFill>
                  <a:schemeClr val="tx1"/>
                </a:solidFill>
                <a:latin typeface="Times" pitchFamily="2"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ＭＳ Ｐゴシック" panose="020B0600070205080204" pitchFamily="34" charset="-128"/>
              </a:defRPr>
            </a:lvl9pPr>
          </a:lstStyle>
          <a:p>
            <a:pPr>
              <a:spcBef>
                <a:spcPct val="0"/>
              </a:spcBef>
              <a:buFontTx/>
              <a:buNone/>
            </a:pPr>
            <a:r>
              <a:rPr lang="en-US" altLang="en-US" sz="6600"/>
              <a:t>=</a:t>
            </a:r>
          </a:p>
        </p:txBody>
      </p:sp>
      <p:cxnSp>
        <p:nvCxnSpPr>
          <p:cNvPr id="139273" name="Straight Arrow Connector 18">
            <a:extLst>
              <a:ext uri="{FF2B5EF4-FFF2-40B4-BE49-F238E27FC236}">
                <a16:creationId xmlns:a16="http://schemas.microsoft.com/office/drawing/2014/main" id="{A9F09630-942C-BC43-BC74-AB5B12A44062}"/>
              </a:ext>
            </a:extLst>
          </p:cNvPr>
          <p:cNvCxnSpPr>
            <a:cxnSpLocks/>
          </p:cNvCxnSpPr>
          <p:nvPr/>
        </p:nvCxnSpPr>
        <p:spPr bwMode="auto">
          <a:xfrm>
            <a:off x="6324600" y="5021263"/>
            <a:ext cx="281940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39275" name="Straight Arrow Connector 23">
            <a:extLst>
              <a:ext uri="{FF2B5EF4-FFF2-40B4-BE49-F238E27FC236}">
                <a16:creationId xmlns:a16="http://schemas.microsoft.com/office/drawing/2014/main" id="{E7AF8087-C276-C440-8304-6C4394D55C06}"/>
              </a:ext>
            </a:extLst>
          </p:cNvPr>
          <p:cNvCxnSpPr>
            <a:cxnSpLocks/>
          </p:cNvCxnSpPr>
          <p:nvPr/>
        </p:nvCxnSpPr>
        <p:spPr bwMode="auto">
          <a:xfrm>
            <a:off x="6300788" y="4114800"/>
            <a:ext cx="1603415"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39276" name="Straight Arrow Connector 24">
            <a:extLst>
              <a:ext uri="{FF2B5EF4-FFF2-40B4-BE49-F238E27FC236}">
                <a16:creationId xmlns:a16="http://schemas.microsoft.com/office/drawing/2014/main" id="{B2AF0239-0440-DD44-9494-622279DFA014}"/>
              </a:ext>
            </a:extLst>
          </p:cNvPr>
          <p:cNvCxnSpPr>
            <a:cxnSpLocks/>
          </p:cNvCxnSpPr>
          <p:nvPr/>
        </p:nvCxnSpPr>
        <p:spPr bwMode="auto">
          <a:xfrm>
            <a:off x="6300788" y="3659188"/>
            <a:ext cx="1014412"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39277" name="Straight Arrow Connector 26">
            <a:extLst>
              <a:ext uri="{FF2B5EF4-FFF2-40B4-BE49-F238E27FC236}">
                <a16:creationId xmlns:a16="http://schemas.microsoft.com/office/drawing/2014/main" id="{B19A6723-FFF3-C54D-B34D-8D17F799D1A5}"/>
              </a:ext>
            </a:extLst>
          </p:cNvPr>
          <p:cNvCxnSpPr>
            <a:cxnSpLocks/>
          </p:cNvCxnSpPr>
          <p:nvPr/>
        </p:nvCxnSpPr>
        <p:spPr bwMode="auto">
          <a:xfrm>
            <a:off x="6300788" y="4570412"/>
            <a:ext cx="2152650" cy="0"/>
          </a:xfrm>
          <a:prstGeom prst="straightConnector1">
            <a:avLst/>
          </a:prstGeom>
          <a:noFill/>
          <a:ln w="76200" algn="ctr">
            <a:solidFill>
              <a:schemeClr val="accent2"/>
            </a:solidFill>
            <a:round/>
            <a:headEnd/>
            <a:tailEnd type="triangle" w="med" len="med"/>
          </a:ln>
          <a:extLst>
            <a:ext uri="{909E8E84-426E-40DD-AFC4-6F175D3DCCD1}">
              <a14:hiddenFill xmlns:a14="http://schemas.microsoft.com/office/drawing/2010/main">
                <a:noFill/>
              </a14:hiddenFill>
            </a:ext>
          </a:extLst>
        </p:spPr>
      </p:cxnSp>
      <p:pic>
        <p:nvPicPr>
          <p:cNvPr id="4" name="Picture 3" descr="A picture containing outdoor object, pinwheel, propeller&#10;&#10;Description automatically generated">
            <a:extLst>
              <a:ext uri="{FF2B5EF4-FFF2-40B4-BE49-F238E27FC236}">
                <a16:creationId xmlns:a16="http://schemas.microsoft.com/office/drawing/2014/main" id="{89CA0419-DEA0-DB43-B0F3-A7A7C18996E9}"/>
              </a:ext>
            </a:extLst>
          </p:cNvPr>
          <p:cNvPicPr>
            <a:picLocks noChangeAspect="1"/>
          </p:cNvPicPr>
          <p:nvPr/>
        </p:nvPicPr>
        <p:blipFill>
          <a:blip r:embed="rId2"/>
          <a:stretch>
            <a:fillRect/>
          </a:stretch>
        </p:blipFill>
        <p:spPr>
          <a:xfrm>
            <a:off x="6882090" y="2101378"/>
            <a:ext cx="1022113" cy="985838"/>
          </a:xfrm>
          <a:prstGeom prst="rect">
            <a:avLst/>
          </a:prstGeom>
        </p:spPr>
      </p:pic>
      <p:pic>
        <p:nvPicPr>
          <p:cNvPr id="18" name="Picture 17" descr="A picture containing outdoor object, pinwheel, propeller&#10;&#10;Description automatically generated">
            <a:extLst>
              <a:ext uri="{FF2B5EF4-FFF2-40B4-BE49-F238E27FC236}">
                <a16:creationId xmlns:a16="http://schemas.microsoft.com/office/drawing/2014/main" id="{BD4FCEB5-D955-984A-9D83-364A86230743}"/>
              </a:ext>
            </a:extLst>
          </p:cNvPr>
          <p:cNvPicPr>
            <a:picLocks noChangeAspect="1"/>
          </p:cNvPicPr>
          <p:nvPr/>
        </p:nvPicPr>
        <p:blipFill>
          <a:blip r:embed="rId2"/>
          <a:stretch>
            <a:fillRect/>
          </a:stretch>
        </p:blipFill>
        <p:spPr>
          <a:xfrm>
            <a:off x="1152548" y="2024063"/>
            <a:ext cx="1022113" cy="985838"/>
          </a:xfrm>
          <a:prstGeom prst="rect">
            <a:avLst/>
          </a:prstGeom>
        </p:spPr>
      </p:pic>
      <p:sp>
        <p:nvSpPr>
          <p:cNvPr id="5" name="Curved Up Arrow 4">
            <a:extLst>
              <a:ext uri="{FF2B5EF4-FFF2-40B4-BE49-F238E27FC236}">
                <a16:creationId xmlns:a16="http://schemas.microsoft.com/office/drawing/2014/main" id="{DF17131E-F1C8-3B44-8BE5-8A5D9A47E981}"/>
              </a:ext>
            </a:extLst>
          </p:cNvPr>
          <p:cNvSpPr/>
          <p:nvPr/>
        </p:nvSpPr>
        <p:spPr bwMode="auto">
          <a:xfrm>
            <a:off x="1176640" y="2599248"/>
            <a:ext cx="973931" cy="381000"/>
          </a:xfrm>
          <a:prstGeom prst="curvedUp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21" name="Curved Up Arrow 20">
            <a:extLst>
              <a:ext uri="{FF2B5EF4-FFF2-40B4-BE49-F238E27FC236}">
                <a16:creationId xmlns:a16="http://schemas.microsoft.com/office/drawing/2014/main" id="{A7C7EF95-FAD8-FA4A-AFC9-CC05B693B55E}"/>
              </a:ext>
            </a:extLst>
          </p:cNvPr>
          <p:cNvSpPr/>
          <p:nvPr/>
        </p:nvSpPr>
        <p:spPr bwMode="auto">
          <a:xfrm>
            <a:off x="6882090" y="2670175"/>
            <a:ext cx="973931" cy="381000"/>
          </a:xfrm>
          <a:prstGeom prst="curvedUp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
        <p:nvSpPr>
          <p:cNvPr id="2" name="TextBox 1">
            <a:extLst>
              <a:ext uri="{FF2B5EF4-FFF2-40B4-BE49-F238E27FC236}">
                <a16:creationId xmlns:a16="http://schemas.microsoft.com/office/drawing/2014/main" id="{0F5DAAF5-EABE-3642-8BC3-83FD8AEB8035}"/>
              </a:ext>
            </a:extLst>
          </p:cNvPr>
          <p:cNvSpPr txBox="1"/>
          <p:nvPr/>
        </p:nvSpPr>
        <p:spPr>
          <a:xfrm>
            <a:off x="401079" y="5279847"/>
            <a:ext cx="2525050" cy="1200329"/>
          </a:xfrm>
          <a:prstGeom prst="rect">
            <a:avLst/>
          </a:prstGeom>
          <a:noFill/>
        </p:spPr>
        <p:txBody>
          <a:bodyPr wrap="none" rtlCol="0">
            <a:spAutoFit/>
          </a:bodyPr>
          <a:lstStyle/>
          <a:p>
            <a:r>
              <a:rPr lang="en-US" dirty="0"/>
              <a:t>Spin and rotation</a:t>
            </a:r>
          </a:p>
          <a:p>
            <a:r>
              <a:rPr lang="en-US" dirty="0"/>
              <a:t>Distortion of cloud</a:t>
            </a:r>
          </a:p>
          <a:p>
            <a:r>
              <a:rPr lang="en-US" dirty="0"/>
              <a:t>features</a:t>
            </a:r>
          </a:p>
        </p:txBody>
      </p:sp>
      <p:sp>
        <p:nvSpPr>
          <p:cNvPr id="22" name="TextBox 21">
            <a:extLst>
              <a:ext uri="{FF2B5EF4-FFF2-40B4-BE49-F238E27FC236}">
                <a16:creationId xmlns:a16="http://schemas.microsoft.com/office/drawing/2014/main" id="{DDD5F065-DED5-3C4E-A3DE-962B2055A5D2}"/>
              </a:ext>
            </a:extLst>
          </p:cNvPr>
          <p:cNvSpPr txBox="1"/>
          <p:nvPr/>
        </p:nvSpPr>
        <p:spPr>
          <a:xfrm>
            <a:off x="5715000" y="5467351"/>
            <a:ext cx="3276600" cy="1200329"/>
          </a:xfrm>
          <a:prstGeom prst="rect">
            <a:avLst/>
          </a:prstGeom>
          <a:noFill/>
        </p:spPr>
        <p:txBody>
          <a:bodyPr wrap="square">
            <a:spAutoFit/>
          </a:bodyPr>
          <a:lstStyle/>
          <a:p>
            <a:r>
              <a:rPr lang="en-US" dirty="0"/>
              <a:t>Same spin</a:t>
            </a:r>
          </a:p>
          <a:p>
            <a:r>
              <a:rPr lang="en-US" dirty="0"/>
              <a:t>Same rotation of cloud</a:t>
            </a:r>
          </a:p>
          <a:p>
            <a:r>
              <a:rPr lang="en-US" dirty="0"/>
              <a:t>features</a:t>
            </a:r>
          </a:p>
        </p:txBody>
      </p:sp>
      <p:sp>
        <p:nvSpPr>
          <p:cNvPr id="3" name="TextBox 2">
            <a:extLst>
              <a:ext uri="{FF2B5EF4-FFF2-40B4-BE49-F238E27FC236}">
                <a16:creationId xmlns:a16="http://schemas.microsoft.com/office/drawing/2014/main" id="{62BF5937-9CE6-E0FA-DDD3-1988352B8885}"/>
              </a:ext>
            </a:extLst>
          </p:cNvPr>
          <p:cNvSpPr txBox="1"/>
          <p:nvPr/>
        </p:nvSpPr>
        <p:spPr>
          <a:xfrm>
            <a:off x="4038600" y="2670175"/>
            <a:ext cx="1481496" cy="461665"/>
          </a:xfrm>
          <a:prstGeom prst="rect">
            <a:avLst/>
          </a:prstGeom>
          <a:noFill/>
        </p:spPr>
        <p:txBody>
          <a:bodyPr wrap="none" rtlCol="0">
            <a:spAutoFit/>
          </a:bodyPr>
          <a:lstStyle/>
          <a:p>
            <a:r>
              <a:rPr lang="en-US" dirty="0"/>
              <a:t>translation</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Title 1">
            <a:extLst>
              <a:ext uri="{FF2B5EF4-FFF2-40B4-BE49-F238E27FC236}">
                <a16:creationId xmlns:a16="http://schemas.microsoft.com/office/drawing/2014/main" id="{3F69CA85-541D-6E4C-AFDD-33DC5C4D273D}"/>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Why are comma shapes so prevalent in satellite imagery</a:t>
            </a:r>
            <a:r>
              <a:rPr lang="en-US" altLang="en-US" dirty="0">
                <a:solidFill>
                  <a:schemeClr val="accent2"/>
                </a:solidFill>
                <a:ea typeface="ＭＳ Ｐゴシック" panose="020B0600070205080204" pitchFamily="34" charset="-128"/>
              </a:rPr>
              <a:t>?</a:t>
            </a:r>
          </a:p>
        </p:txBody>
      </p:sp>
      <p:pic>
        <p:nvPicPr>
          <p:cNvPr id="137218" name="Content Placeholder 4">
            <a:extLst>
              <a:ext uri="{FF2B5EF4-FFF2-40B4-BE49-F238E27FC236}">
                <a16:creationId xmlns:a16="http://schemas.microsoft.com/office/drawing/2014/main" id="{C251CD66-D4DD-F74A-8E92-535CD5E70C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45364"/>
          <a:stretch>
            <a:fillRect/>
          </a:stretch>
        </p:blipFill>
        <p:spPr>
          <a:xfrm>
            <a:off x="914400" y="2232025"/>
            <a:ext cx="3116263" cy="3429000"/>
          </a:xfrm>
        </p:spPr>
      </p:pic>
      <p:pic>
        <p:nvPicPr>
          <p:cNvPr id="137219" name="Picture 6">
            <a:extLst>
              <a:ext uri="{FF2B5EF4-FFF2-40B4-BE49-F238E27FC236}">
                <a16:creationId xmlns:a16="http://schemas.microsoft.com/office/drawing/2014/main" id="{87CB5694-11F7-2B47-BBA0-F7634A1CC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485" t="5336" r="42516" b="27077"/>
          <a:stretch>
            <a:fillRect/>
          </a:stretch>
        </p:blipFill>
        <p:spPr bwMode="auto">
          <a:xfrm>
            <a:off x="4724400" y="2133600"/>
            <a:ext cx="353695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Title 1">
            <a:extLst>
              <a:ext uri="{FF2B5EF4-FFF2-40B4-BE49-F238E27FC236}">
                <a16:creationId xmlns:a16="http://schemas.microsoft.com/office/drawing/2014/main" id="{BFFFA8A8-24BB-F44A-BC80-C1EFE393753F}"/>
              </a:ext>
            </a:extLst>
          </p:cNvPr>
          <p:cNvSpPr>
            <a:spLocks noGrp="1" noChangeArrowheads="1"/>
          </p:cNvSpPr>
          <p:nvPr>
            <p:ph type="title"/>
          </p:nvPr>
        </p:nvSpPr>
        <p:spPr>
          <a:xfrm>
            <a:off x="685800" y="457200"/>
            <a:ext cx="7772400" cy="838200"/>
          </a:xfrm>
        </p:spPr>
        <p:txBody>
          <a:bodyPr/>
          <a:lstStyle/>
          <a:p>
            <a:r>
              <a:rPr lang="en-US" altLang="en-US" b="1" dirty="0">
                <a:solidFill>
                  <a:schemeClr val="accent2"/>
                </a:solidFill>
                <a:ea typeface="ＭＳ Ｐゴシック" panose="020B0600070205080204" pitchFamily="34" charset="-128"/>
              </a:rPr>
              <a:t>Differential Rotation!</a:t>
            </a:r>
          </a:p>
        </p:txBody>
      </p:sp>
      <p:pic>
        <p:nvPicPr>
          <p:cNvPr id="138242" name="Content Placeholder 4">
            <a:extLst>
              <a:ext uri="{FF2B5EF4-FFF2-40B4-BE49-F238E27FC236}">
                <a16:creationId xmlns:a16="http://schemas.microsoft.com/office/drawing/2014/main" id="{344FF8F1-A594-C040-9E0C-1FC7938923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1447800"/>
            <a:ext cx="6238875" cy="4829175"/>
          </a:xfrm>
        </p:spPr>
      </p:pic>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7E66-FC44-2244-99B2-EA963D9F336B}"/>
              </a:ext>
            </a:extLst>
          </p:cNvPr>
          <p:cNvSpPr>
            <a:spLocks noGrp="1"/>
          </p:cNvSpPr>
          <p:nvPr>
            <p:ph type="title"/>
          </p:nvPr>
        </p:nvSpPr>
        <p:spPr>
          <a:xfrm>
            <a:off x="685800" y="304800"/>
            <a:ext cx="7772400" cy="1143000"/>
          </a:xfrm>
        </p:spPr>
        <p:txBody>
          <a:bodyPr/>
          <a:lstStyle/>
          <a:p>
            <a:r>
              <a:rPr lang="en-US" dirty="0"/>
              <a:t>Differential Rotation is Evident by Isobars</a:t>
            </a:r>
          </a:p>
        </p:txBody>
      </p:sp>
      <p:pic>
        <p:nvPicPr>
          <p:cNvPr id="5" name="Content Placeholder 4" descr="Diagram&#10;&#10;Description automatically generated">
            <a:extLst>
              <a:ext uri="{FF2B5EF4-FFF2-40B4-BE49-F238E27FC236}">
                <a16:creationId xmlns:a16="http://schemas.microsoft.com/office/drawing/2014/main" id="{9AADF6BC-675C-5D42-990C-7C97B7F07629}"/>
              </a:ext>
            </a:extLst>
          </p:cNvPr>
          <p:cNvPicPr>
            <a:picLocks noGrp="1" noChangeAspect="1"/>
          </p:cNvPicPr>
          <p:nvPr>
            <p:ph idx="1"/>
          </p:nvPr>
        </p:nvPicPr>
        <p:blipFill>
          <a:blip r:embed="rId2"/>
          <a:stretch>
            <a:fillRect/>
          </a:stretch>
        </p:blipFill>
        <p:spPr>
          <a:xfrm>
            <a:off x="304800" y="1600200"/>
            <a:ext cx="4385647" cy="4114800"/>
          </a:xfrm>
        </p:spPr>
      </p:pic>
      <p:pic>
        <p:nvPicPr>
          <p:cNvPr id="7" name="Picture 6" descr="Diagram&#10;&#10;Description automatically generated">
            <a:extLst>
              <a:ext uri="{FF2B5EF4-FFF2-40B4-BE49-F238E27FC236}">
                <a16:creationId xmlns:a16="http://schemas.microsoft.com/office/drawing/2014/main" id="{86B23A9C-4522-2947-84D2-3F7009316998}"/>
              </a:ext>
            </a:extLst>
          </p:cNvPr>
          <p:cNvPicPr>
            <a:picLocks noChangeAspect="1"/>
          </p:cNvPicPr>
          <p:nvPr/>
        </p:nvPicPr>
        <p:blipFill>
          <a:blip r:embed="rId3"/>
          <a:stretch>
            <a:fillRect/>
          </a:stretch>
        </p:blipFill>
        <p:spPr>
          <a:xfrm>
            <a:off x="5029200" y="1830000"/>
            <a:ext cx="3658800" cy="3658800"/>
          </a:xfrm>
          <a:prstGeom prst="rect">
            <a:avLst/>
          </a:prstGeom>
        </p:spPr>
      </p:pic>
    </p:spTree>
    <p:extLst>
      <p:ext uri="{BB962C8B-B14F-4D97-AF65-F5344CB8AC3E}">
        <p14:creationId xmlns:p14="http://schemas.microsoft.com/office/powerpoint/2010/main" val="380779514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0FA01-24E4-80F5-8BAE-8EC1CC5BB5FB}"/>
              </a:ext>
            </a:extLst>
          </p:cNvPr>
          <p:cNvSpPr>
            <a:spLocks noGrp="1"/>
          </p:cNvSpPr>
          <p:nvPr>
            <p:ph type="title"/>
          </p:nvPr>
        </p:nvSpPr>
        <p:spPr/>
        <p:txBody>
          <a:bodyPr/>
          <a:lstStyle/>
          <a:p>
            <a:endParaRPr lang="en-US"/>
          </a:p>
        </p:txBody>
      </p:sp>
      <p:pic>
        <p:nvPicPr>
          <p:cNvPr id="5" name="Content Placeholder 4" descr="A colorful map with black lines&#10;&#10;Description automatically generated">
            <a:extLst>
              <a:ext uri="{FF2B5EF4-FFF2-40B4-BE49-F238E27FC236}">
                <a16:creationId xmlns:a16="http://schemas.microsoft.com/office/drawing/2014/main" id="{01BA5F3A-9A66-E577-823B-5AC4FD8BF81A}"/>
              </a:ext>
            </a:extLst>
          </p:cNvPr>
          <p:cNvPicPr>
            <a:picLocks noGrp="1" noChangeAspect="1"/>
          </p:cNvPicPr>
          <p:nvPr>
            <p:ph idx="1"/>
          </p:nvPr>
        </p:nvPicPr>
        <p:blipFill>
          <a:blip r:embed="rId2"/>
          <a:stretch>
            <a:fillRect/>
          </a:stretch>
        </p:blipFill>
        <p:spPr>
          <a:xfrm>
            <a:off x="1828800" y="174347"/>
            <a:ext cx="5943600" cy="5718645"/>
          </a:xfrm>
        </p:spPr>
      </p:pic>
      <p:pic>
        <p:nvPicPr>
          <p:cNvPr id="7" name="Picture 6">
            <a:extLst>
              <a:ext uri="{FF2B5EF4-FFF2-40B4-BE49-F238E27FC236}">
                <a16:creationId xmlns:a16="http://schemas.microsoft.com/office/drawing/2014/main" id="{D2241094-1935-819F-8FDB-FFE6AD8BC8B3}"/>
              </a:ext>
            </a:extLst>
          </p:cNvPr>
          <p:cNvPicPr>
            <a:picLocks noChangeAspect="1"/>
          </p:cNvPicPr>
          <p:nvPr/>
        </p:nvPicPr>
        <p:blipFill>
          <a:blip r:embed="rId3"/>
          <a:stretch>
            <a:fillRect/>
          </a:stretch>
        </p:blipFill>
        <p:spPr>
          <a:xfrm>
            <a:off x="762000" y="5892992"/>
            <a:ext cx="7772400" cy="328286"/>
          </a:xfrm>
          <a:prstGeom prst="rect">
            <a:avLst/>
          </a:prstGeom>
        </p:spPr>
      </p:pic>
      <p:sp>
        <p:nvSpPr>
          <p:cNvPr id="3" name="TextBox 2">
            <a:extLst>
              <a:ext uri="{FF2B5EF4-FFF2-40B4-BE49-F238E27FC236}">
                <a16:creationId xmlns:a16="http://schemas.microsoft.com/office/drawing/2014/main" id="{B675BB4F-5C63-3A91-1B24-E8E36B1DC32C}"/>
              </a:ext>
            </a:extLst>
          </p:cNvPr>
          <p:cNvSpPr txBox="1"/>
          <p:nvPr/>
        </p:nvSpPr>
        <p:spPr>
          <a:xfrm>
            <a:off x="2564250" y="6221278"/>
            <a:ext cx="4472699" cy="461665"/>
          </a:xfrm>
          <a:prstGeom prst="rect">
            <a:avLst/>
          </a:prstGeom>
          <a:noFill/>
        </p:spPr>
        <p:txBody>
          <a:bodyPr wrap="none" rtlCol="0">
            <a:spAutoFit/>
          </a:bodyPr>
          <a:lstStyle/>
          <a:p>
            <a:r>
              <a:rPr lang="en-US" dirty="0"/>
              <a:t>Model simulation of surface winds</a:t>
            </a:r>
          </a:p>
        </p:txBody>
      </p:sp>
    </p:spTree>
    <p:extLst>
      <p:ext uri="{BB962C8B-B14F-4D97-AF65-F5344CB8AC3E}">
        <p14:creationId xmlns:p14="http://schemas.microsoft.com/office/powerpoint/2010/main" val="8930764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0795-FE77-3B38-D6B7-1B1C6D9F8ED6}"/>
              </a:ext>
            </a:extLst>
          </p:cNvPr>
          <p:cNvSpPr>
            <a:spLocks noGrp="1"/>
          </p:cNvSpPr>
          <p:nvPr>
            <p:ph type="title"/>
          </p:nvPr>
        </p:nvSpPr>
        <p:spPr>
          <a:xfrm>
            <a:off x="685799" y="304800"/>
            <a:ext cx="7772400" cy="1143000"/>
          </a:xfrm>
        </p:spPr>
        <p:txBody>
          <a:bodyPr/>
          <a:lstStyle/>
          <a:p>
            <a:r>
              <a:rPr lang="en-US" b="1" dirty="0">
                <a:solidFill>
                  <a:srgbClr val="0070C0"/>
                </a:solidFill>
              </a:rPr>
              <a:t>Deformation Zones</a:t>
            </a:r>
          </a:p>
        </p:txBody>
      </p:sp>
      <p:pic>
        <p:nvPicPr>
          <p:cNvPr id="5" name="Content Placeholder 4" descr="A diagram with arrows pointing to the center&#10;&#10;Description automatically generated with medium confidence">
            <a:extLst>
              <a:ext uri="{FF2B5EF4-FFF2-40B4-BE49-F238E27FC236}">
                <a16:creationId xmlns:a16="http://schemas.microsoft.com/office/drawing/2014/main" id="{CA4719B9-B1D7-1303-3FD6-DD7ABEFF7D91}"/>
              </a:ext>
            </a:extLst>
          </p:cNvPr>
          <p:cNvPicPr>
            <a:picLocks noGrp="1" noChangeAspect="1"/>
          </p:cNvPicPr>
          <p:nvPr>
            <p:ph idx="1"/>
          </p:nvPr>
        </p:nvPicPr>
        <p:blipFill>
          <a:blip r:embed="rId2"/>
          <a:stretch>
            <a:fillRect/>
          </a:stretch>
        </p:blipFill>
        <p:spPr>
          <a:xfrm rot="8166282">
            <a:off x="2525904" y="1981200"/>
            <a:ext cx="4092191" cy="4114800"/>
          </a:xfrm>
        </p:spPr>
      </p:pic>
    </p:spTree>
    <p:extLst>
      <p:ext uri="{BB962C8B-B14F-4D97-AF65-F5344CB8AC3E}">
        <p14:creationId xmlns:p14="http://schemas.microsoft.com/office/powerpoint/2010/main" val="727595973"/>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itle 1">
            <a:extLst>
              <a:ext uri="{FF2B5EF4-FFF2-40B4-BE49-F238E27FC236}">
                <a16:creationId xmlns:a16="http://schemas.microsoft.com/office/drawing/2014/main" id="{B2907621-5582-C54B-9096-B51CFEA309F6}"/>
              </a:ext>
            </a:extLst>
          </p:cNvPr>
          <p:cNvSpPr>
            <a:spLocks noGrp="1" noChangeArrowheads="1"/>
          </p:cNvSpPr>
          <p:nvPr>
            <p:ph type="title"/>
          </p:nvPr>
        </p:nvSpPr>
        <p:spPr>
          <a:xfrm>
            <a:off x="2583" y="2857499"/>
            <a:ext cx="5715000" cy="1143000"/>
          </a:xfrm>
        </p:spPr>
        <p:txBody>
          <a:bodyPr/>
          <a:lstStyle/>
          <a:p>
            <a:r>
              <a:rPr lang="en-US" altLang="en-US" b="1" dirty="0">
                <a:solidFill>
                  <a:schemeClr val="accent2"/>
                </a:solidFill>
                <a:ea typeface="ＭＳ Ｐゴシック" panose="020B0600070205080204" pitchFamily="34" charset="-128"/>
              </a:rPr>
              <a:t>Deformation Zones</a:t>
            </a:r>
            <a:r>
              <a:rPr lang="en-US" altLang="en-US" dirty="0">
                <a:solidFill>
                  <a:schemeClr val="accent2"/>
                </a:solidFill>
                <a:ea typeface="ＭＳ Ｐゴシック" panose="020B0600070205080204" pitchFamily="34" charset="-128"/>
              </a:rPr>
              <a:t>:  </a:t>
            </a:r>
            <a:r>
              <a:rPr lang="en-US" altLang="en-US" dirty="0">
                <a:solidFill>
                  <a:schemeClr val="tx1"/>
                </a:solidFill>
                <a:ea typeface="ＭＳ Ｐゴシック" panose="020B0600070205080204" pitchFamily="34" charset="-128"/>
              </a:rPr>
              <a:t>concentrate temperature, moisture, clouds</a:t>
            </a:r>
            <a:br>
              <a:rPr lang="en-US" altLang="en-US" dirty="0">
                <a:solidFill>
                  <a:schemeClr val="tx1"/>
                </a:solidFill>
                <a:ea typeface="ＭＳ Ｐゴシック" panose="020B0600070205080204" pitchFamily="34" charset="-128"/>
              </a:rPr>
            </a:br>
            <a:r>
              <a:rPr lang="en-US" altLang="en-US" dirty="0">
                <a:solidFill>
                  <a:schemeClr val="tx1"/>
                </a:solidFill>
                <a:ea typeface="ＭＳ Ｐゴシック" panose="020B0600070205080204" pitchFamily="34" charset="-128"/>
              </a:rPr>
              <a:t>Add translation: still there!</a:t>
            </a:r>
          </a:p>
        </p:txBody>
      </p:sp>
      <p:pic>
        <p:nvPicPr>
          <p:cNvPr id="140290" name="Content Placeholder 4">
            <a:extLst>
              <a:ext uri="{FF2B5EF4-FFF2-40B4-BE49-F238E27FC236}">
                <a16:creationId xmlns:a16="http://schemas.microsoft.com/office/drawing/2014/main" id="{1A016041-0064-294A-99C8-FFB69FDD09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486400" y="361007"/>
            <a:ext cx="3344779" cy="6135985"/>
          </a:xfrm>
        </p:spPr>
      </p:pic>
      <p:sp>
        <p:nvSpPr>
          <p:cNvPr id="2" name="TextBox 1">
            <a:extLst>
              <a:ext uri="{FF2B5EF4-FFF2-40B4-BE49-F238E27FC236}">
                <a16:creationId xmlns:a16="http://schemas.microsoft.com/office/drawing/2014/main" id="{A484CAA1-FC0C-DA40-839F-7A67ACAC1D39}"/>
              </a:ext>
            </a:extLst>
          </p:cNvPr>
          <p:cNvSpPr txBox="1"/>
          <p:nvPr/>
        </p:nvSpPr>
        <p:spPr>
          <a:xfrm>
            <a:off x="6096000" y="6186905"/>
            <a:ext cx="2384564" cy="461665"/>
          </a:xfrm>
          <a:prstGeom prst="rect">
            <a:avLst/>
          </a:prstGeom>
          <a:noFill/>
        </p:spPr>
        <p:txBody>
          <a:bodyPr wrap="none" rtlCol="0">
            <a:spAutoFit/>
          </a:bodyPr>
          <a:lstStyle/>
          <a:p>
            <a:r>
              <a:rPr lang="en-US" dirty="0"/>
              <a:t>Translation added</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itle 1">
            <a:extLst>
              <a:ext uri="{FF2B5EF4-FFF2-40B4-BE49-F238E27FC236}">
                <a16:creationId xmlns:a16="http://schemas.microsoft.com/office/drawing/2014/main" id="{B2907621-5582-C54B-9096-B51CFEA309F6}"/>
              </a:ext>
            </a:extLst>
          </p:cNvPr>
          <p:cNvSpPr>
            <a:spLocks noGrp="1" noChangeArrowheads="1"/>
          </p:cNvSpPr>
          <p:nvPr>
            <p:ph type="title"/>
          </p:nvPr>
        </p:nvSpPr>
        <p:spPr>
          <a:xfrm>
            <a:off x="361312" y="3035300"/>
            <a:ext cx="4953000" cy="1143000"/>
          </a:xfrm>
        </p:spPr>
        <p:txBody>
          <a:bodyPr/>
          <a:lstStyle/>
          <a:p>
            <a:r>
              <a:rPr lang="en-US" altLang="en-US" b="1" dirty="0">
                <a:solidFill>
                  <a:schemeClr val="accent2"/>
                </a:solidFill>
                <a:ea typeface="ＭＳ Ｐゴシック" panose="020B0600070205080204" pitchFamily="34" charset="-128"/>
              </a:rPr>
              <a:t>The bottom panel shows </a:t>
            </a:r>
            <a:r>
              <a:rPr lang="en-US" altLang="en-US" b="1" dirty="0">
                <a:solidFill>
                  <a:srgbClr val="FF0000"/>
                </a:solidFill>
                <a:ea typeface="ＭＳ Ｐゴシック" panose="020B0600070205080204" pitchFamily="34" charset="-128"/>
              </a:rPr>
              <a:t>diffluence</a:t>
            </a:r>
            <a:r>
              <a:rPr lang="en-US" altLang="en-US" b="1" dirty="0">
                <a:solidFill>
                  <a:schemeClr val="accent2"/>
                </a:solidFill>
                <a:ea typeface="ＭＳ Ｐゴシック" panose="020B0600070205080204" pitchFamily="34" charset="-128"/>
              </a:rPr>
              <a:t>—and it can concentrate fields such as clouds</a:t>
            </a:r>
            <a:endParaRPr lang="en-US" altLang="en-US" dirty="0">
              <a:solidFill>
                <a:schemeClr val="tx1"/>
              </a:solidFill>
              <a:ea typeface="ＭＳ Ｐゴシック" panose="020B0600070205080204" pitchFamily="34" charset="-128"/>
            </a:endParaRPr>
          </a:p>
        </p:txBody>
      </p:sp>
      <p:pic>
        <p:nvPicPr>
          <p:cNvPr id="140290" name="Content Placeholder 4">
            <a:extLst>
              <a:ext uri="{FF2B5EF4-FFF2-40B4-BE49-F238E27FC236}">
                <a16:creationId xmlns:a16="http://schemas.microsoft.com/office/drawing/2014/main" id="{1A016041-0064-294A-99C8-FFB69FDD09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570454" y="685800"/>
            <a:ext cx="3184525" cy="5842000"/>
          </a:xfrm>
        </p:spPr>
      </p:pic>
      <p:sp>
        <p:nvSpPr>
          <p:cNvPr id="2" name="TextBox 1">
            <a:extLst>
              <a:ext uri="{FF2B5EF4-FFF2-40B4-BE49-F238E27FC236}">
                <a16:creationId xmlns:a16="http://schemas.microsoft.com/office/drawing/2014/main" id="{A484CAA1-FC0C-DA40-839F-7A67ACAC1D39}"/>
              </a:ext>
            </a:extLst>
          </p:cNvPr>
          <p:cNvSpPr txBox="1"/>
          <p:nvPr/>
        </p:nvSpPr>
        <p:spPr>
          <a:xfrm>
            <a:off x="6096000" y="6186905"/>
            <a:ext cx="2384564" cy="461665"/>
          </a:xfrm>
          <a:prstGeom prst="rect">
            <a:avLst/>
          </a:prstGeom>
          <a:noFill/>
        </p:spPr>
        <p:txBody>
          <a:bodyPr wrap="none" rtlCol="0">
            <a:spAutoFit/>
          </a:bodyPr>
          <a:lstStyle/>
          <a:p>
            <a:r>
              <a:rPr lang="en-US" dirty="0"/>
              <a:t>Translation added</a:t>
            </a:r>
          </a:p>
        </p:txBody>
      </p:sp>
    </p:spTree>
    <p:extLst>
      <p:ext uri="{BB962C8B-B14F-4D97-AF65-F5344CB8AC3E}">
        <p14:creationId xmlns:p14="http://schemas.microsoft.com/office/powerpoint/2010/main" val="226025991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Title 1">
            <a:extLst>
              <a:ext uri="{FF2B5EF4-FFF2-40B4-BE49-F238E27FC236}">
                <a16:creationId xmlns:a16="http://schemas.microsoft.com/office/drawing/2014/main" id="{AA962CB3-ACC3-C24B-B7B6-E260D1A75EAC}"/>
              </a:ext>
            </a:extLst>
          </p:cNvPr>
          <p:cNvSpPr>
            <a:spLocks noGrp="1" noChangeArrowheads="1"/>
          </p:cNvSpPr>
          <p:nvPr>
            <p:ph type="title"/>
          </p:nvPr>
        </p:nvSpPr>
        <p:spPr/>
        <p:txBody>
          <a:bodyPr/>
          <a:lstStyle/>
          <a:p>
            <a:r>
              <a:rPr lang="en-US" altLang="en-US" dirty="0">
                <a:ea typeface="ＭＳ Ｐゴシック" panose="020B0600070205080204" pitchFamily="34" charset="-128"/>
              </a:rPr>
              <a:t>Examples from NOAA Satellite Training Manual</a:t>
            </a:r>
          </a:p>
        </p:txBody>
      </p:sp>
      <p:pic>
        <p:nvPicPr>
          <p:cNvPr id="141314" name="Content Placeholder 4">
            <a:extLst>
              <a:ext uri="{FF2B5EF4-FFF2-40B4-BE49-F238E27FC236}">
                <a16:creationId xmlns:a16="http://schemas.microsoft.com/office/drawing/2014/main" id="{C3900F5E-7AFA-284A-AA0C-9FF0B32BE3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746" t="6811" b="60499"/>
          <a:stretch/>
        </p:blipFill>
        <p:spPr>
          <a:xfrm>
            <a:off x="1219200" y="2133600"/>
            <a:ext cx="7462044" cy="2590800"/>
          </a:xfrm>
        </p:spPr>
      </p:pic>
      <p:sp>
        <p:nvSpPr>
          <p:cNvPr id="2" name="TextBox 1">
            <a:extLst>
              <a:ext uri="{FF2B5EF4-FFF2-40B4-BE49-F238E27FC236}">
                <a16:creationId xmlns:a16="http://schemas.microsoft.com/office/drawing/2014/main" id="{3590A212-FB1B-E6DC-D977-555F88D1C540}"/>
              </a:ext>
            </a:extLst>
          </p:cNvPr>
          <p:cNvSpPr txBox="1"/>
          <p:nvPr/>
        </p:nvSpPr>
        <p:spPr>
          <a:xfrm>
            <a:off x="1752600" y="5105400"/>
            <a:ext cx="6294544" cy="461665"/>
          </a:xfrm>
          <a:prstGeom prst="rect">
            <a:avLst/>
          </a:prstGeom>
          <a:noFill/>
        </p:spPr>
        <p:txBody>
          <a:bodyPr wrap="none" rtlCol="0">
            <a:spAutoFit/>
          </a:bodyPr>
          <a:lstStyle/>
          <a:p>
            <a:r>
              <a:rPr lang="en-US" b="1" dirty="0"/>
              <a:t>Deformation Zones Can Produce Cloud Bands</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AA9A1-4335-3043-80B2-AC7CCCE6A412}"/>
              </a:ext>
            </a:extLst>
          </p:cNvPr>
          <p:cNvSpPr>
            <a:spLocks noGrp="1"/>
          </p:cNvSpPr>
          <p:nvPr>
            <p:ph type="title"/>
          </p:nvPr>
        </p:nvSpPr>
        <p:spPr/>
        <p:txBody>
          <a:bodyPr/>
          <a:lstStyle/>
          <a:p>
            <a:r>
              <a:rPr lang="en-US" dirty="0"/>
              <a:t>Recommended</a:t>
            </a:r>
            <a:br>
              <a:rPr lang="en-US" dirty="0"/>
            </a:br>
            <a:r>
              <a:rPr lang="en-US" dirty="0">
                <a:hlinkClick r:id="rId2"/>
              </a:rPr>
              <a:t>https://</a:t>
            </a:r>
            <a:r>
              <a:rPr lang="en-US" dirty="0" err="1">
                <a:hlinkClick r:id="rId2"/>
              </a:rPr>
              <a:t>www.meted.ucar.edu</a:t>
            </a:r>
            <a:r>
              <a:rPr lang="en-US" dirty="0">
                <a:hlinkClick r:id="rId2"/>
              </a:rPr>
              <a:t>/</a:t>
            </a:r>
            <a:r>
              <a:rPr lang="en-US" dirty="0" err="1">
                <a:hlinkClick r:id="rId2"/>
              </a:rPr>
              <a:t>asmet</a:t>
            </a:r>
            <a:r>
              <a:rPr lang="en-US" dirty="0">
                <a:hlinkClick r:id="rId2"/>
              </a:rPr>
              <a:t>/asmet10/</a:t>
            </a:r>
            <a:r>
              <a:rPr lang="en-US" dirty="0" err="1">
                <a:hlinkClick r:id="rId2"/>
              </a:rPr>
              <a:t>print.php</a:t>
            </a:r>
            <a:endParaRPr lang="en-US" dirty="0"/>
          </a:p>
        </p:txBody>
      </p:sp>
      <p:pic>
        <p:nvPicPr>
          <p:cNvPr id="5" name="Content Placeholder 4" descr="Map&#10;&#10;Description automatically generated">
            <a:extLst>
              <a:ext uri="{FF2B5EF4-FFF2-40B4-BE49-F238E27FC236}">
                <a16:creationId xmlns:a16="http://schemas.microsoft.com/office/drawing/2014/main" id="{2D19923A-8CCE-5D40-832D-D7F147684819}"/>
              </a:ext>
            </a:extLst>
          </p:cNvPr>
          <p:cNvPicPr>
            <a:picLocks noGrp="1" noChangeAspect="1"/>
          </p:cNvPicPr>
          <p:nvPr>
            <p:ph idx="1"/>
          </p:nvPr>
        </p:nvPicPr>
        <p:blipFill>
          <a:blip r:embed="rId3"/>
          <a:stretch>
            <a:fillRect/>
          </a:stretch>
        </p:blipFill>
        <p:spPr>
          <a:xfrm>
            <a:off x="533400" y="2285174"/>
            <a:ext cx="7772400" cy="3939163"/>
          </a:xfrm>
        </p:spPr>
      </p:pic>
    </p:spTree>
    <p:extLst>
      <p:ext uri="{BB962C8B-B14F-4D97-AF65-F5344CB8AC3E}">
        <p14:creationId xmlns:p14="http://schemas.microsoft.com/office/powerpoint/2010/main" val="243332422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28B93-3DA5-0345-AE1C-A4C3F9EED372}"/>
              </a:ext>
            </a:extLst>
          </p:cNvPr>
          <p:cNvSpPr>
            <a:spLocks noGrp="1"/>
          </p:cNvSpPr>
          <p:nvPr>
            <p:ph type="title"/>
          </p:nvPr>
        </p:nvSpPr>
        <p:spPr>
          <a:xfrm>
            <a:off x="685800" y="1219200"/>
            <a:ext cx="7772400" cy="1143000"/>
          </a:xfrm>
        </p:spPr>
        <p:txBody>
          <a:bodyPr/>
          <a:lstStyle/>
          <a:p>
            <a:r>
              <a:rPr lang="en-US" b="1" dirty="0">
                <a:solidFill>
                  <a:schemeClr val="accent2"/>
                </a:solidFill>
              </a:rPr>
              <a:t>Official</a:t>
            </a:r>
            <a:br>
              <a:rPr lang="en-US" b="1" dirty="0">
                <a:solidFill>
                  <a:schemeClr val="accent2"/>
                </a:solidFill>
              </a:rPr>
            </a:br>
            <a:r>
              <a:rPr lang="en-US" b="1" dirty="0">
                <a:solidFill>
                  <a:schemeClr val="accent2"/>
                </a:solidFill>
              </a:rPr>
              <a:t>NOAA Satellite Tutorial</a:t>
            </a:r>
            <a:br>
              <a:rPr lang="en-US" b="1" dirty="0">
                <a:solidFill>
                  <a:schemeClr val="accent2"/>
                </a:solidFill>
              </a:rPr>
            </a:br>
            <a:r>
              <a:rPr lang="en-US" b="1" dirty="0">
                <a:solidFill>
                  <a:schemeClr val="accent2"/>
                </a:solidFill>
              </a:rPr>
              <a:t>Examples of Satellite Interpretation</a:t>
            </a:r>
          </a:p>
        </p:txBody>
      </p:sp>
      <p:pic>
        <p:nvPicPr>
          <p:cNvPr id="5" name="Picture 4" descr="Diagram&#10;&#10;Description automatically generated">
            <a:extLst>
              <a:ext uri="{FF2B5EF4-FFF2-40B4-BE49-F238E27FC236}">
                <a16:creationId xmlns:a16="http://schemas.microsoft.com/office/drawing/2014/main" id="{1C34E3A5-371A-6F4E-B253-DC4E396440E1}"/>
              </a:ext>
            </a:extLst>
          </p:cNvPr>
          <p:cNvPicPr>
            <a:picLocks noChangeAspect="1"/>
          </p:cNvPicPr>
          <p:nvPr/>
        </p:nvPicPr>
        <p:blipFill>
          <a:blip r:embed="rId2"/>
          <a:stretch>
            <a:fillRect/>
          </a:stretch>
        </p:blipFill>
        <p:spPr>
          <a:xfrm>
            <a:off x="1957705" y="3429000"/>
            <a:ext cx="5228590" cy="2044700"/>
          </a:xfrm>
          <a:prstGeom prst="rect">
            <a:avLst/>
          </a:prstGeom>
        </p:spPr>
      </p:pic>
    </p:spTree>
    <p:extLst>
      <p:ext uri="{BB962C8B-B14F-4D97-AF65-F5344CB8AC3E}">
        <p14:creationId xmlns:p14="http://schemas.microsoft.com/office/powerpoint/2010/main" val="2753913528"/>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83043981-4EC1-BA4F-98EF-2F727B8F1552}"/>
              </a:ext>
            </a:extLst>
          </p:cNvPr>
          <p:cNvPicPr>
            <a:picLocks noGrp="1" noChangeAspect="1"/>
          </p:cNvPicPr>
          <p:nvPr>
            <p:ph idx="1"/>
          </p:nvPr>
        </p:nvPicPr>
        <p:blipFill rotWithShape="1">
          <a:blip r:embed="rId2"/>
          <a:srcRect b="67603"/>
          <a:stretch/>
        </p:blipFill>
        <p:spPr>
          <a:xfrm>
            <a:off x="762000" y="2209800"/>
            <a:ext cx="7993215" cy="3021945"/>
          </a:xfrm>
        </p:spPr>
      </p:pic>
    </p:spTree>
    <p:extLst>
      <p:ext uri="{BB962C8B-B14F-4D97-AF65-F5344CB8AC3E}">
        <p14:creationId xmlns:p14="http://schemas.microsoft.com/office/powerpoint/2010/main" val="372238011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E08C8-27A5-0C45-AB7B-35487DCFFA20}"/>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AAEC4011-7E0D-8B44-9193-AF36EA8D6CA2}"/>
              </a:ext>
            </a:extLst>
          </p:cNvPr>
          <p:cNvPicPr>
            <a:picLocks noGrp="1" noChangeAspect="1"/>
          </p:cNvPicPr>
          <p:nvPr>
            <p:ph idx="1"/>
          </p:nvPr>
        </p:nvPicPr>
        <p:blipFill rotWithShape="1">
          <a:blip r:embed="rId2"/>
          <a:srcRect t="3727" b="61250"/>
          <a:stretch/>
        </p:blipFill>
        <p:spPr>
          <a:xfrm>
            <a:off x="129941" y="1447800"/>
            <a:ext cx="8884118" cy="4038235"/>
          </a:xfrm>
        </p:spPr>
      </p:pic>
    </p:spTree>
    <p:extLst>
      <p:ext uri="{BB962C8B-B14F-4D97-AF65-F5344CB8AC3E}">
        <p14:creationId xmlns:p14="http://schemas.microsoft.com/office/powerpoint/2010/main" val="222052941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83043981-4EC1-BA4F-98EF-2F727B8F1552}"/>
              </a:ext>
            </a:extLst>
          </p:cNvPr>
          <p:cNvPicPr>
            <a:picLocks noGrp="1" noChangeAspect="1"/>
          </p:cNvPicPr>
          <p:nvPr>
            <p:ph idx="1"/>
          </p:nvPr>
        </p:nvPicPr>
        <p:blipFill rotWithShape="1">
          <a:blip r:embed="rId2"/>
          <a:srcRect l="5834" t="29997" b="40006"/>
          <a:stretch/>
        </p:blipFill>
        <p:spPr>
          <a:xfrm>
            <a:off x="267473" y="1828800"/>
            <a:ext cx="8609053" cy="3200400"/>
          </a:xfrm>
        </p:spPr>
      </p:pic>
    </p:spTree>
    <p:extLst>
      <p:ext uri="{BB962C8B-B14F-4D97-AF65-F5344CB8AC3E}">
        <p14:creationId xmlns:p14="http://schemas.microsoft.com/office/powerpoint/2010/main" val="270785915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83043981-4EC1-BA4F-98EF-2F727B8F1552}"/>
              </a:ext>
            </a:extLst>
          </p:cNvPr>
          <p:cNvPicPr>
            <a:picLocks noGrp="1" noChangeAspect="1"/>
          </p:cNvPicPr>
          <p:nvPr>
            <p:ph idx="1"/>
          </p:nvPr>
        </p:nvPicPr>
        <p:blipFill rotWithShape="1">
          <a:blip r:embed="rId2"/>
          <a:srcRect t="62394"/>
          <a:stretch/>
        </p:blipFill>
        <p:spPr>
          <a:xfrm>
            <a:off x="457200" y="1371600"/>
            <a:ext cx="7987179" cy="3505200"/>
          </a:xfrm>
        </p:spPr>
      </p:pic>
    </p:spTree>
    <p:extLst>
      <p:ext uri="{BB962C8B-B14F-4D97-AF65-F5344CB8AC3E}">
        <p14:creationId xmlns:p14="http://schemas.microsoft.com/office/powerpoint/2010/main" val="302748861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78C1-6A9D-9347-B6D0-A9DF3FB50226}"/>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9B2998E2-87C3-5146-A272-06152EB0F50C}"/>
              </a:ext>
            </a:extLst>
          </p:cNvPr>
          <p:cNvPicPr>
            <a:picLocks noGrp="1" noChangeAspect="1"/>
          </p:cNvPicPr>
          <p:nvPr>
            <p:ph idx="1"/>
          </p:nvPr>
        </p:nvPicPr>
        <p:blipFill rotWithShape="1">
          <a:blip r:embed="rId2"/>
          <a:srcRect b="65293"/>
          <a:stretch/>
        </p:blipFill>
        <p:spPr>
          <a:xfrm>
            <a:off x="476641" y="914400"/>
            <a:ext cx="8366679" cy="3810000"/>
          </a:xfrm>
        </p:spPr>
      </p:pic>
      <p:sp>
        <p:nvSpPr>
          <p:cNvPr id="3" name="TextBox 2">
            <a:extLst>
              <a:ext uri="{FF2B5EF4-FFF2-40B4-BE49-F238E27FC236}">
                <a16:creationId xmlns:a16="http://schemas.microsoft.com/office/drawing/2014/main" id="{6C03F62A-AE6A-743F-A0DB-855A239EDA5A}"/>
              </a:ext>
            </a:extLst>
          </p:cNvPr>
          <p:cNvSpPr txBox="1"/>
          <p:nvPr/>
        </p:nvSpPr>
        <p:spPr>
          <a:xfrm>
            <a:off x="4343400" y="5181600"/>
            <a:ext cx="3528145" cy="461665"/>
          </a:xfrm>
          <a:prstGeom prst="rect">
            <a:avLst/>
          </a:prstGeom>
          <a:noFill/>
        </p:spPr>
        <p:txBody>
          <a:bodyPr wrap="none" rtlCol="0">
            <a:spAutoFit/>
          </a:bodyPr>
          <a:lstStyle/>
          <a:p>
            <a:r>
              <a:rPr lang="en-US" dirty="0"/>
              <a:t>500hPa Trough also shown</a:t>
            </a:r>
          </a:p>
        </p:txBody>
      </p:sp>
      <p:sp>
        <p:nvSpPr>
          <p:cNvPr id="4" name="TextBox 3">
            <a:extLst>
              <a:ext uri="{FF2B5EF4-FFF2-40B4-BE49-F238E27FC236}">
                <a16:creationId xmlns:a16="http://schemas.microsoft.com/office/drawing/2014/main" id="{848A49D7-FBBB-924A-20EA-9AB4FC3358D1}"/>
              </a:ext>
            </a:extLst>
          </p:cNvPr>
          <p:cNvSpPr txBox="1"/>
          <p:nvPr/>
        </p:nvSpPr>
        <p:spPr>
          <a:xfrm>
            <a:off x="4114798" y="3893403"/>
            <a:ext cx="1090363" cy="830997"/>
          </a:xfrm>
          <a:prstGeom prst="rect">
            <a:avLst/>
          </a:prstGeom>
          <a:noFill/>
        </p:spPr>
        <p:txBody>
          <a:bodyPr wrap="none" rtlCol="0">
            <a:spAutoFit/>
          </a:bodyPr>
          <a:lstStyle/>
          <a:p>
            <a:r>
              <a:rPr lang="en-US" dirty="0"/>
              <a:t>Broken</a:t>
            </a:r>
          </a:p>
          <a:p>
            <a:r>
              <a:rPr lang="en-US" dirty="0"/>
              <a:t>clouds</a:t>
            </a:r>
          </a:p>
        </p:txBody>
      </p:sp>
    </p:spTree>
    <p:extLst>
      <p:ext uri="{BB962C8B-B14F-4D97-AF65-F5344CB8AC3E}">
        <p14:creationId xmlns:p14="http://schemas.microsoft.com/office/powerpoint/2010/main" val="349079296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E08C8-27A5-0C45-AB7B-35487DCFFA20}"/>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AAEC4011-7E0D-8B44-9193-AF36EA8D6CA2}"/>
              </a:ext>
            </a:extLst>
          </p:cNvPr>
          <p:cNvPicPr>
            <a:picLocks noGrp="1" noChangeAspect="1"/>
          </p:cNvPicPr>
          <p:nvPr>
            <p:ph idx="1"/>
          </p:nvPr>
        </p:nvPicPr>
        <p:blipFill rotWithShape="1">
          <a:blip r:embed="rId2"/>
          <a:srcRect t="39918"/>
          <a:stretch/>
        </p:blipFill>
        <p:spPr>
          <a:xfrm>
            <a:off x="1324727" y="685800"/>
            <a:ext cx="7133474" cy="5562600"/>
          </a:xfrm>
        </p:spPr>
      </p:pic>
    </p:spTree>
    <p:extLst>
      <p:ext uri="{BB962C8B-B14F-4D97-AF65-F5344CB8AC3E}">
        <p14:creationId xmlns:p14="http://schemas.microsoft.com/office/powerpoint/2010/main" val="3156853923"/>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58E3-EA7C-514E-8AE0-D990E773F733}"/>
              </a:ext>
            </a:extLst>
          </p:cNvPr>
          <p:cNvSpPr>
            <a:spLocks noGrp="1"/>
          </p:cNvSpPr>
          <p:nvPr>
            <p:ph type="title"/>
          </p:nvPr>
        </p:nvSpPr>
        <p:spPr/>
        <p:txBody>
          <a:bodyPr/>
          <a:lstStyle/>
          <a:p>
            <a:endParaRPr lang="en-US"/>
          </a:p>
        </p:txBody>
      </p:sp>
      <p:pic>
        <p:nvPicPr>
          <p:cNvPr id="5" name="Content Placeholder 4" descr="A picture containing text, whiteboard&#10;&#10;Description automatically generated">
            <a:extLst>
              <a:ext uri="{FF2B5EF4-FFF2-40B4-BE49-F238E27FC236}">
                <a16:creationId xmlns:a16="http://schemas.microsoft.com/office/drawing/2014/main" id="{6711CCC2-B495-B440-91C1-6225BC52749A}"/>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b="56281"/>
          <a:stretch/>
        </p:blipFill>
        <p:spPr>
          <a:xfrm>
            <a:off x="122936" y="753595"/>
            <a:ext cx="8355318" cy="3894605"/>
          </a:xfrm>
        </p:spPr>
      </p:pic>
    </p:spTree>
    <p:extLst>
      <p:ext uri="{BB962C8B-B14F-4D97-AF65-F5344CB8AC3E}">
        <p14:creationId xmlns:p14="http://schemas.microsoft.com/office/powerpoint/2010/main" val="118806424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74B0-392A-484B-AD19-31D2A1DF788A}"/>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AF7BE0FE-0855-5143-BA46-16418CA13A48}"/>
              </a:ext>
            </a:extLst>
          </p:cNvPr>
          <p:cNvPicPr>
            <a:picLocks noGrp="1" noChangeAspect="1"/>
          </p:cNvPicPr>
          <p:nvPr>
            <p:ph idx="1"/>
          </p:nvPr>
        </p:nvPicPr>
        <p:blipFill rotWithShape="1">
          <a:blip r:embed="rId2"/>
          <a:srcRect b="67883"/>
          <a:stretch/>
        </p:blipFill>
        <p:spPr>
          <a:xfrm>
            <a:off x="838200" y="1193132"/>
            <a:ext cx="8226180" cy="3429000"/>
          </a:xfrm>
        </p:spPr>
      </p:pic>
    </p:spTree>
    <p:extLst>
      <p:ext uri="{BB962C8B-B14F-4D97-AF65-F5344CB8AC3E}">
        <p14:creationId xmlns:p14="http://schemas.microsoft.com/office/powerpoint/2010/main" val="18660428"/>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FF86-CBB1-CA45-9EC5-BC1E1C4D9C6C}"/>
              </a:ext>
            </a:extLst>
          </p:cNvPr>
          <p:cNvSpPr>
            <a:spLocks noGrp="1"/>
          </p:cNvSpPr>
          <p:nvPr>
            <p:ph type="title"/>
          </p:nvPr>
        </p:nvSpPr>
        <p:spPr>
          <a:xfrm>
            <a:off x="685800" y="457200"/>
            <a:ext cx="7772400" cy="1143000"/>
          </a:xfrm>
        </p:spPr>
        <p:txBody>
          <a:bodyPr/>
          <a:lstStyle/>
          <a:p>
            <a:r>
              <a:rPr lang="en-US" b="1" dirty="0">
                <a:solidFill>
                  <a:schemeClr val="accent2"/>
                </a:solidFill>
              </a:rPr>
              <a:t>Comma Cloud:  Associated with a Short-Wave Trough</a:t>
            </a:r>
          </a:p>
        </p:txBody>
      </p:sp>
      <p:pic>
        <p:nvPicPr>
          <p:cNvPr id="5" name="Content Placeholder 4">
            <a:extLst>
              <a:ext uri="{FF2B5EF4-FFF2-40B4-BE49-F238E27FC236}">
                <a16:creationId xmlns:a16="http://schemas.microsoft.com/office/drawing/2014/main" id="{324F16BC-330B-F444-893E-BADC3775299A}"/>
              </a:ext>
            </a:extLst>
          </p:cNvPr>
          <p:cNvPicPr>
            <a:picLocks noGrp="1" noChangeAspect="1"/>
          </p:cNvPicPr>
          <p:nvPr>
            <p:ph idx="1"/>
          </p:nvPr>
        </p:nvPicPr>
        <p:blipFill>
          <a:blip r:embed="rId2"/>
          <a:stretch>
            <a:fillRect/>
          </a:stretch>
        </p:blipFill>
        <p:spPr>
          <a:xfrm>
            <a:off x="4800600" y="1889836"/>
            <a:ext cx="4187952" cy="4114800"/>
          </a:xfrm>
        </p:spPr>
      </p:pic>
      <p:pic>
        <p:nvPicPr>
          <p:cNvPr id="7" name="Picture 6" descr="Diagram&#10;&#10;Description automatically generated">
            <a:extLst>
              <a:ext uri="{FF2B5EF4-FFF2-40B4-BE49-F238E27FC236}">
                <a16:creationId xmlns:a16="http://schemas.microsoft.com/office/drawing/2014/main" id="{E791C107-A6F7-5C40-B050-B82D5374EAD1}"/>
              </a:ext>
            </a:extLst>
          </p:cNvPr>
          <p:cNvPicPr>
            <a:picLocks noChangeAspect="1"/>
          </p:cNvPicPr>
          <p:nvPr/>
        </p:nvPicPr>
        <p:blipFill rotWithShape="1">
          <a:blip r:embed="rId3"/>
          <a:srcRect l="24581" r="24291"/>
          <a:stretch/>
        </p:blipFill>
        <p:spPr>
          <a:xfrm>
            <a:off x="702860" y="1762836"/>
            <a:ext cx="3962400" cy="4241800"/>
          </a:xfrm>
          <a:prstGeom prst="rect">
            <a:avLst/>
          </a:prstGeom>
        </p:spPr>
      </p:pic>
    </p:spTree>
    <p:extLst>
      <p:ext uri="{BB962C8B-B14F-4D97-AF65-F5344CB8AC3E}">
        <p14:creationId xmlns:p14="http://schemas.microsoft.com/office/powerpoint/2010/main" val="3196378782"/>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1A821-32C4-0742-B749-E2F089382757}"/>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CA082FDA-591D-F943-A66B-F1C35A2D8ECB}"/>
              </a:ext>
            </a:extLst>
          </p:cNvPr>
          <p:cNvPicPr>
            <a:picLocks noGrp="1" noChangeAspect="1"/>
          </p:cNvPicPr>
          <p:nvPr>
            <p:ph idx="1"/>
          </p:nvPr>
        </p:nvPicPr>
        <p:blipFill>
          <a:blip r:embed="rId2"/>
          <a:stretch>
            <a:fillRect/>
          </a:stretch>
        </p:blipFill>
        <p:spPr>
          <a:xfrm>
            <a:off x="1905000" y="457200"/>
            <a:ext cx="4724400" cy="6131670"/>
          </a:xfrm>
        </p:spPr>
      </p:pic>
    </p:spTree>
    <p:extLst>
      <p:ext uri="{BB962C8B-B14F-4D97-AF65-F5344CB8AC3E}">
        <p14:creationId xmlns:p14="http://schemas.microsoft.com/office/powerpoint/2010/main" val="284127316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88AC-BAAB-2C4C-B6BE-46EAA47F3E9D}"/>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39842445-B804-B243-B8C2-3C4DE71FB381}"/>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b="50201"/>
          <a:stretch/>
        </p:blipFill>
        <p:spPr>
          <a:xfrm>
            <a:off x="757474" y="762000"/>
            <a:ext cx="8386526" cy="5105400"/>
          </a:xfrm>
        </p:spPr>
      </p:pic>
      <p:sp>
        <p:nvSpPr>
          <p:cNvPr id="3" name="TextBox 2">
            <a:extLst>
              <a:ext uri="{FF2B5EF4-FFF2-40B4-BE49-F238E27FC236}">
                <a16:creationId xmlns:a16="http://schemas.microsoft.com/office/drawing/2014/main" id="{C935D019-9BED-68D2-75B9-31543725999E}"/>
              </a:ext>
            </a:extLst>
          </p:cNvPr>
          <p:cNvSpPr txBox="1"/>
          <p:nvPr/>
        </p:nvSpPr>
        <p:spPr>
          <a:xfrm>
            <a:off x="7239000" y="1219200"/>
            <a:ext cx="1295400" cy="830997"/>
          </a:xfrm>
          <a:prstGeom prst="rect">
            <a:avLst/>
          </a:prstGeom>
          <a:noFill/>
        </p:spPr>
        <p:txBody>
          <a:bodyPr wrap="square" rtlCol="0">
            <a:spAutoFit/>
          </a:bodyPr>
          <a:lstStyle/>
          <a:p>
            <a:r>
              <a:rPr lang="en-US" dirty="0"/>
              <a:t>Open</a:t>
            </a:r>
          </a:p>
          <a:p>
            <a:r>
              <a:rPr lang="en-US" dirty="0"/>
              <a:t>Cellular</a:t>
            </a:r>
          </a:p>
        </p:txBody>
      </p:sp>
      <p:sp>
        <p:nvSpPr>
          <p:cNvPr id="4" name="TextBox 3">
            <a:extLst>
              <a:ext uri="{FF2B5EF4-FFF2-40B4-BE49-F238E27FC236}">
                <a16:creationId xmlns:a16="http://schemas.microsoft.com/office/drawing/2014/main" id="{01C39796-1E86-3005-E04D-C33A897A75F1}"/>
              </a:ext>
            </a:extLst>
          </p:cNvPr>
          <p:cNvSpPr txBox="1"/>
          <p:nvPr/>
        </p:nvSpPr>
        <p:spPr>
          <a:xfrm>
            <a:off x="5410200" y="4419600"/>
            <a:ext cx="2105063" cy="461665"/>
          </a:xfrm>
          <a:prstGeom prst="rect">
            <a:avLst/>
          </a:prstGeom>
          <a:noFill/>
        </p:spPr>
        <p:txBody>
          <a:bodyPr wrap="none" rtlCol="0">
            <a:spAutoFit/>
          </a:bodyPr>
          <a:lstStyle/>
          <a:p>
            <a:r>
              <a:rPr lang="en-US" dirty="0"/>
              <a:t>Closed Cellular</a:t>
            </a:r>
          </a:p>
        </p:txBody>
      </p:sp>
    </p:spTree>
    <p:extLst>
      <p:ext uri="{BB962C8B-B14F-4D97-AF65-F5344CB8AC3E}">
        <p14:creationId xmlns:p14="http://schemas.microsoft.com/office/powerpoint/2010/main" val="1115962274"/>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F5D6B-FD41-A27D-23A1-A2E4D605A2B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CAB026C-EF14-6388-0AAB-D03F9F0512A5}"/>
              </a:ext>
            </a:extLst>
          </p:cNvPr>
          <p:cNvPicPr>
            <a:picLocks noGrp="1" noChangeAspect="1"/>
          </p:cNvPicPr>
          <p:nvPr>
            <p:ph idx="1"/>
          </p:nvPr>
        </p:nvPicPr>
        <p:blipFill>
          <a:blip r:embed="rId2"/>
          <a:stretch>
            <a:fillRect/>
          </a:stretch>
        </p:blipFill>
        <p:spPr>
          <a:xfrm>
            <a:off x="1843087" y="1588755"/>
            <a:ext cx="5457825" cy="4659645"/>
          </a:xfrm>
        </p:spPr>
      </p:pic>
    </p:spTree>
    <p:extLst>
      <p:ext uri="{BB962C8B-B14F-4D97-AF65-F5344CB8AC3E}">
        <p14:creationId xmlns:p14="http://schemas.microsoft.com/office/powerpoint/2010/main" val="3104825530"/>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08B4D-C7E9-8E4C-8EF0-CA575E8322CB}"/>
              </a:ext>
            </a:extLst>
          </p:cNvPr>
          <p:cNvSpPr>
            <a:spLocks noGrp="1"/>
          </p:cNvSpPr>
          <p:nvPr>
            <p:ph type="title"/>
          </p:nvPr>
        </p:nvSpPr>
        <p:spPr/>
        <p:txBody>
          <a:bodyPr/>
          <a:lstStyle/>
          <a:p>
            <a:endParaRPr lang="en-US"/>
          </a:p>
        </p:txBody>
      </p:sp>
      <p:pic>
        <p:nvPicPr>
          <p:cNvPr id="5" name="Content Placeholder 4" descr="Diagram&#10;&#10;Description automatically generated with medium confidence">
            <a:extLst>
              <a:ext uri="{FF2B5EF4-FFF2-40B4-BE49-F238E27FC236}">
                <a16:creationId xmlns:a16="http://schemas.microsoft.com/office/drawing/2014/main" id="{C6FFB9E3-31AC-964E-BB97-1A31AC9E37EA}"/>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b="52154"/>
          <a:stretch/>
        </p:blipFill>
        <p:spPr>
          <a:xfrm>
            <a:off x="689140" y="685800"/>
            <a:ext cx="8157074" cy="4038600"/>
          </a:xfrm>
        </p:spPr>
      </p:pic>
    </p:spTree>
    <p:extLst>
      <p:ext uri="{BB962C8B-B14F-4D97-AF65-F5344CB8AC3E}">
        <p14:creationId xmlns:p14="http://schemas.microsoft.com/office/powerpoint/2010/main" val="507877480"/>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6754-0A46-5510-6904-3626470905FB}"/>
              </a:ext>
            </a:extLst>
          </p:cNvPr>
          <p:cNvSpPr>
            <a:spLocks noGrp="1"/>
          </p:cNvSpPr>
          <p:nvPr>
            <p:ph type="title"/>
          </p:nvPr>
        </p:nvSpPr>
        <p:spPr/>
        <p:txBody>
          <a:bodyPr/>
          <a:lstStyle/>
          <a:p>
            <a:endParaRPr lang="en-US"/>
          </a:p>
        </p:txBody>
      </p:sp>
      <p:pic>
        <p:nvPicPr>
          <p:cNvPr id="5" name="Content Placeholder 4" descr="A high angle view of a storm&#10;&#10;AI-generated content may be incorrect.">
            <a:extLst>
              <a:ext uri="{FF2B5EF4-FFF2-40B4-BE49-F238E27FC236}">
                <a16:creationId xmlns:a16="http://schemas.microsoft.com/office/drawing/2014/main" id="{EA5EE5BB-2427-4D57-A05E-513D3CD7A9EE}"/>
              </a:ext>
            </a:extLst>
          </p:cNvPr>
          <p:cNvPicPr>
            <a:picLocks noGrp="1" noChangeAspect="1"/>
          </p:cNvPicPr>
          <p:nvPr>
            <p:ph idx="1"/>
          </p:nvPr>
        </p:nvPicPr>
        <p:blipFill>
          <a:blip r:embed="rId2"/>
          <a:stretch>
            <a:fillRect/>
          </a:stretch>
        </p:blipFill>
        <p:spPr>
          <a:xfrm>
            <a:off x="649014" y="1295400"/>
            <a:ext cx="8001000" cy="4267200"/>
          </a:xfrm>
        </p:spPr>
      </p:pic>
    </p:spTree>
    <p:extLst>
      <p:ext uri="{BB962C8B-B14F-4D97-AF65-F5344CB8AC3E}">
        <p14:creationId xmlns:p14="http://schemas.microsoft.com/office/powerpoint/2010/main" val="1530601848"/>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2FC8E296-B8FE-3045-9BFA-BF2037865B74}"/>
              </a:ext>
            </a:extLst>
          </p:cNvPr>
          <p:cNvSpPr>
            <a:spLocks noGrp="1" noChangeArrowheads="1"/>
          </p:cNvSpPr>
          <p:nvPr>
            <p:ph type="title"/>
          </p:nvPr>
        </p:nvSpPr>
        <p:spPr>
          <a:xfrm>
            <a:off x="762000" y="914400"/>
            <a:ext cx="2743200" cy="3886200"/>
          </a:xfrm>
        </p:spPr>
        <p:txBody>
          <a:bodyPr/>
          <a:lstStyle/>
          <a:p>
            <a:r>
              <a:rPr lang="en-US" altLang="en-US" b="1" dirty="0">
                <a:solidFill>
                  <a:schemeClr val="accent2"/>
                </a:solidFill>
                <a:ea typeface="ＭＳ Ｐゴシック" panose="020B0600070205080204" pitchFamily="34" charset="-128"/>
              </a:rPr>
              <a:t>Changes in Cyclone Intensity</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Evident on Satellite </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Imagery</a:t>
            </a:r>
          </a:p>
        </p:txBody>
      </p:sp>
      <p:pic>
        <p:nvPicPr>
          <p:cNvPr id="142338" name="Content Placeholder 4">
            <a:extLst>
              <a:ext uri="{FF2B5EF4-FFF2-40B4-BE49-F238E27FC236}">
                <a16:creationId xmlns:a16="http://schemas.microsoft.com/office/drawing/2014/main" id="{34959987-C47C-4040-AFAD-2E7D9E32AB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rot="120000">
            <a:off x="3886200" y="457200"/>
            <a:ext cx="4724400" cy="6110288"/>
          </a:xfrm>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Title 1">
            <a:extLst>
              <a:ext uri="{FF2B5EF4-FFF2-40B4-BE49-F238E27FC236}">
                <a16:creationId xmlns:a16="http://schemas.microsoft.com/office/drawing/2014/main" id="{8BCC85BF-B4A4-7D44-AAFB-721A7D7FC486}"/>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43362" name="Content Placeholder 4">
            <a:extLst>
              <a:ext uri="{FF2B5EF4-FFF2-40B4-BE49-F238E27FC236}">
                <a16:creationId xmlns:a16="http://schemas.microsoft.com/office/drawing/2014/main" id="{BF366CFB-6578-864A-8F4C-C722FD980C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73163" y="609600"/>
            <a:ext cx="6797675" cy="5526088"/>
          </a:xfrm>
        </p:spPr>
      </p:pic>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98446-B2E3-5D4A-84C7-32A530644919}"/>
              </a:ext>
            </a:extLst>
          </p:cNvPr>
          <p:cNvSpPr>
            <a:spLocks noGrp="1"/>
          </p:cNvSpPr>
          <p:nvPr>
            <p:ph type="title"/>
          </p:nvPr>
        </p:nvSpPr>
        <p:spPr>
          <a:xfrm>
            <a:off x="838200" y="2911887"/>
            <a:ext cx="7772400" cy="1143000"/>
          </a:xfrm>
        </p:spPr>
        <p:txBody>
          <a:bodyPr/>
          <a:lstStyle/>
          <a:p>
            <a:r>
              <a:rPr lang="en-US" b="1" dirty="0">
                <a:solidFill>
                  <a:schemeClr val="accent2"/>
                </a:solidFill>
              </a:rPr>
              <a:t>Cyclogenesis Stages in Satellite Imagery</a:t>
            </a:r>
          </a:p>
        </p:txBody>
      </p:sp>
      <p:sp>
        <p:nvSpPr>
          <p:cNvPr id="3" name="Content Placeholder 2">
            <a:extLst>
              <a:ext uri="{FF2B5EF4-FFF2-40B4-BE49-F238E27FC236}">
                <a16:creationId xmlns:a16="http://schemas.microsoft.com/office/drawing/2014/main" id="{6954923B-2613-F247-AEB5-0BC58988BA9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363248"/>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10492068-0D21-2444-8CEA-A4A2D7792490}"/>
              </a:ext>
            </a:extLst>
          </p:cNvPr>
          <p:cNvSpPr>
            <a:spLocks noGrp="1" noChangeArrowheads="1"/>
          </p:cNvSpPr>
          <p:nvPr>
            <p:ph type="title"/>
          </p:nvPr>
        </p:nvSpPr>
        <p:spPr>
          <a:xfrm>
            <a:off x="762000" y="228600"/>
            <a:ext cx="8021197" cy="76200"/>
          </a:xfrm>
        </p:spPr>
        <p:txBody>
          <a:bodyPr/>
          <a:lstStyle/>
          <a:p>
            <a:r>
              <a:rPr lang="en-US" altLang="en-US" sz="2000" dirty="0">
                <a:ea typeface="ＭＳ Ｐゴシック" panose="020B0600070205080204" pitchFamily="34" charset="-128"/>
              </a:rPr>
              <a:t>Typical Cyclogenesis</a:t>
            </a:r>
          </a:p>
        </p:txBody>
      </p:sp>
      <p:pic>
        <p:nvPicPr>
          <p:cNvPr id="144386" name="Content Placeholder 4">
            <a:extLst>
              <a:ext uri="{FF2B5EF4-FFF2-40B4-BE49-F238E27FC236}">
                <a16:creationId xmlns:a16="http://schemas.microsoft.com/office/drawing/2014/main" id="{D19E6C4B-699A-B740-83B1-760A869DB77A}"/>
              </a:ext>
            </a:extLst>
          </p:cNvPr>
          <p:cNvPicPr>
            <a:picLocks noGrp="1" noChangeAspect="1" noChangeArrowheads="1"/>
          </p:cNvPicPr>
          <p:nvPr>
            <p:ph idx="1"/>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t="1594" b="2746"/>
          <a:stretch/>
        </p:blipFill>
        <p:spPr>
          <a:xfrm>
            <a:off x="1371600" y="514713"/>
            <a:ext cx="7059057" cy="6232998"/>
          </a:xfrm>
        </p:spPr>
      </p:pic>
      <p:sp>
        <p:nvSpPr>
          <p:cNvPr id="3" name="TextBox 2">
            <a:extLst>
              <a:ext uri="{FF2B5EF4-FFF2-40B4-BE49-F238E27FC236}">
                <a16:creationId xmlns:a16="http://schemas.microsoft.com/office/drawing/2014/main" id="{1EA8F485-39AD-0647-8A4B-E205A75F722F}"/>
              </a:ext>
            </a:extLst>
          </p:cNvPr>
          <p:cNvSpPr txBox="1"/>
          <p:nvPr/>
        </p:nvSpPr>
        <p:spPr>
          <a:xfrm>
            <a:off x="5791200" y="1447800"/>
            <a:ext cx="184731" cy="461665"/>
          </a:xfrm>
          <a:prstGeom prst="rect">
            <a:avLst/>
          </a:prstGeom>
          <a:noFill/>
        </p:spPr>
        <p:txBody>
          <a:bodyPr wrap="none" rtlCol="0">
            <a:spAutoFit/>
          </a:bodyPr>
          <a:lstStyle/>
          <a:p>
            <a:r>
              <a:rPr lang="en-US" dirty="0"/>
              <a:t>L</a:t>
            </a:r>
          </a:p>
        </p:txBody>
      </p:sp>
      <p:sp>
        <p:nvSpPr>
          <p:cNvPr id="4" name="TextBox 3">
            <a:extLst>
              <a:ext uri="{FF2B5EF4-FFF2-40B4-BE49-F238E27FC236}">
                <a16:creationId xmlns:a16="http://schemas.microsoft.com/office/drawing/2014/main" id="{28BC9B16-21B1-A841-9E91-0E646A41D74E}"/>
              </a:ext>
            </a:extLst>
          </p:cNvPr>
          <p:cNvSpPr txBox="1"/>
          <p:nvPr/>
        </p:nvSpPr>
        <p:spPr>
          <a:xfrm>
            <a:off x="5863084" y="4419600"/>
            <a:ext cx="184731" cy="461665"/>
          </a:xfrm>
          <a:prstGeom prst="rect">
            <a:avLst/>
          </a:prstGeom>
          <a:noFill/>
        </p:spPr>
        <p:txBody>
          <a:bodyPr wrap="none" rtlCol="0">
            <a:spAutoFit/>
          </a:bodyPr>
          <a:lstStyle/>
          <a:p>
            <a:r>
              <a:rPr lang="en-US" dirty="0"/>
              <a:t>L</a:t>
            </a:r>
          </a:p>
        </p:txBody>
      </p:sp>
      <p:sp>
        <p:nvSpPr>
          <p:cNvPr id="5" name="TextBox 4">
            <a:extLst>
              <a:ext uri="{FF2B5EF4-FFF2-40B4-BE49-F238E27FC236}">
                <a16:creationId xmlns:a16="http://schemas.microsoft.com/office/drawing/2014/main" id="{0F849C42-6574-DD46-9492-15AC25942071}"/>
              </a:ext>
            </a:extLst>
          </p:cNvPr>
          <p:cNvSpPr txBox="1"/>
          <p:nvPr/>
        </p:nvSpPr>
        <p:spPr>
          <a:xfrm>
            <a:off x="2362200" y="4612623"/>
            <a:ext cx="184731" cy="461665"/>
          </a:xfrm>
          <a:prstGeom prst="rect">
            <a:avLst/>
          </a:prstGeom>
          <a:noFill/>
        </p:spPr>
        <p:txBody>
          <a:bodyPr wrap="none" rtlCol="0">
            <a:spAutoFit/>
          </a:bodyPr>
          <a:lstStyle/>
          <a:p>
            <a:r>
              <a:rPr lang="en-US" dirty="0"/>
              <a:t>L</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Title 1">
            <a:extLst>
              <a:ext uri="{FF2B5EF4-FFF2-40B4-BE49-F238E27FC236}">
                <a16:creationId xmlns:a16="http://schemas.microsoft.com/office/drawing/2014/main" id="{B9FC1C51-A39D-CB49-B041-44D2032BF983}"/>
              </a:ext>
            </a:extLst>
          </p:cNvPr>
          <p:cNvSpPr>
            <a:spLocks noGrp="1" noChangeArrowheads="1"/>
          </p:cNvSpPr>
          <p:nvPr>
            <p:ph type="title"/>
          </p:nvPr>
        </p:nvSpPr>
        <p:spPr>
          <a:xfrm>
            <a:off x="533400" y="-152400"/>
            <a:ext cx="7696200" cy="990600"/>
          </a:xfrm>
        </p:spPr>
        <p:txBody>
          <a:bodyPr/>
          <a:lstStyle/>
          <a:p>
            <a:r>
              <a:rPr lang="en-US" altLang="en-US" sz="3200" dirty="0">
                <a:ea typeface="ＭＳ Ｐゴシック" panose="020B0600070205080204" pitchFamily="34" charset="-128"/>
              </a:rPr>
              <a:t>“Instant”  Occlusion</a:t>
            </a:r>
          </a:p>
        </p:txBody>
      </p:sp>
      <p:pic>
        <p:nvPicPr>
          <p:cNvPr id="145410" name="Content Placeholder 4">
            <a:extLst>
              <a:ext uri="{FF2B5EF4-FFF2-40B4-BE49-F238E27FC236}">
                <a16:creationId xmlns:a16="http://schemas.microsoft.com/office/drawing/2014/main" id="{69A97445-DE4B-B842-8C34-6EA0D812967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297" b="3018"/>
          <a:stretch/>
        </p:blipFill>
        <p:spPr>
          <a:xfrm>
            <a:off x="1600200" y="901598"/>
            <a:ext cx="6629400" cy="5727802"/>
          </a:xfrm>
        </p:spPr>
      </p:pic>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43B58A35-D693-6F46-9213-7C5E7E2357C1}"/>
              </a:ext>
            </a:extLst>
          </p:cNvPr>
          <p:cNvSpPr>
            <a:spLocks noGrp="1" noChangeArrowheads="1"/>
          </p:cNvSpPr>
          <p:nvPr>
            <p:ph type="title"/>
          </p:nvPr>
        </p:nvSpPr>
        <p:spPr>
          <a:xfrm>
            <a:off x="609600" y="129055"/>
            <a:ext cx="7772400" cy="1143000"/>
          </a:xfrm>
        </p:spPr>
        <p:txBody>
          <a:bodyPr/>
          <a:lstStyle/>
          <a:p>
            <a:r>
              <a:rPr lang="en-US" altLang="en-US" dirty="0">
                <a:ea typeface="ＭＳ Ｐゴシック" panose="020B0600070205080204" pitchFamily="34" charset="-128"/>
              </a:rPr>
              <a:t>Cold Air Cyclogenesis</a:t>
            </a:r>
          </a:p>
        </p:txBody>
      </p:sp>
      <p:pic>
        <p:nvPicPr>
          <p:cNvPr id="146434" name="Content Placeholder 8">
            <a:extLst>
              <a:ext uri="{FF2B5EF4-FFF2-40B4-BE49-F238E27FC236}">
                <a16:creationId xmlns:a16="http://schemas.microsoft.com/office/drawing/2014/main" id="{3188FCFF-9CB0-454A-BA1D-7B9119CAE9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86000" y="1262956"/>
            <a:ext cx="6172200" cy="5880204"/>
          </a:xfrm>
        </p:spPr>
      </p:pic>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Title 1">
            <a:extLst>
              <a:ext uri="{FF2B5EF4-FFF2-40B4-BE49-F238E27FC236}">
                <a16:creationId xmlns:a16="http://schemas.microsoft.com/office/drawing/2014/main" id="{D9EFF28F-9914-9C46-BE65-63A5CDC81BDA}"/>
              </a:ext>
            </a:extLst>
          </p:cNvPr>
          <p:cNvSpPr>
            <a:spLocks noGrp="1" noChangeArrowheads="1"/>
          </p:cNvSpPr>
          <p:nvPr>
            <p:ph type="ctrTitle"/>
          </p:nvPr>
        </p:nvSpPr>
        <p:spPr>
          <a:xfrm>
            <a:off x="228600" y="685800"/>
            <a:ext cx="3505200" cy="5410200"/>
          </a:xfrm>
        </p:spPr>
        <p:txBody>
          <a:bodyPr/>
          <a:lstStyle/>
          <a:p>
            <a:r>
              <a:rPr lang="en-US" altLang="en-US" b="1" dirty="0">
                <a:ea typeface="ＭＳ Ｐゴシック" panose="020B0600070205080204" pitchFamily="34" charset="-128"/>
              </a:rPr>
              <a:t>Land versus water.</a:t>
            </a:r>
            <a:br>
              <a:rPr lang="en-US" altLang="en-US" b="1" dirty="0">
                <a:ea typeface="ＭＳ Ｐゴシック" panose="020B0600070205080204" pitchFamily="34" charset="-128"/>
              </a:rPr>
            </a:br>
            <a:r>
              <a:rPr lang="en-US" altLang="en-US" b="1" dirty="0">
                <a:ea typeface="ＭＳ Ｐゴシック" panose="020B0600070205080204" pitchFamily="34" charset="-128"/>
              </a:rPr>
              <a:t>Little instability over land after cold front</a:t>
            </a:r>
            <a:br>
              <a:rPr lang="en-US" altLang="en-US" b="1" dirty="0">
                <a:ea typeface="ＭＳ Ｐゴシック" panose="020B0600070205080204" pitchFamily="34" charset="-128"/>
              </a:rPr>
            </a:br>
            <a:r>
              <a:rPr lang="en-US" altLang="en-US" b="1" dirty="0">
                <a:ea typeface="ＭＳ Ｐゴシック" panose="020B0600070205080204" pitchFamily="34" charset="-128"/>
              </a:rPr>
              <a:t>Why?</a:t>
            </a:r>
          </a:p>
        </p:txBody>
      </p:sp>
      <p:pic>
        <p:nvPicPr>
          <p:cNvPr id="147459" name="Picture 4">
            <a:extLst>
              <a:ext uri="{FF2B5EF4-FFF2-40B4-BE49-F238E27FC236}">
                <a16:creationId xmlns:a16="http://schemas.microsoft.com/office/drawing/2014/main" id="{15A29AB6-1C73-9B4A-A838-C1F20EB35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152400"/>
            <a:ext cx="59118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18BA-62F7-6D44-AD11-7679707EA364}"/>
              </a:ext>
            </a:extLst>
          </p:cNvPr>
          <p:cNvSpPr>
            <a:spLocks noGrp="1"/>
          </p:cNvSpPr>
          <p:nvPr>
            <p:ph type="title"/>
          </p:nvPr>
        </p:nvSpPr>
        <p:spPr/>
        <p:txBody>
          <a:bodyPr/>
          <a:lstStyle/>
          <a:p>
            <a:r>
              <a:rPr lang="en-US" dirty="0"/>
              <a:t>Winter over water</a:t>
            </a:r>
          </a:p>
        </p:txBody>
      </p:sp>
      <p:pic>
        <p:nvPicPr>
          <p:cNvPr id="5" name="Content Placeholder 4" descr="A picture containing outdoor, mountain&#10;&#10;Description automatically generated">
            <a:extLst>
              <a:ext uri="{FF2B5EF4-FFF2-40B4-BE49-F238E27FC236}">
                <a16:creationId xmlns:a16="http://schemas.microsoft.com/office/drawing/2014/main" id="{8D78E9C3-C8AE-BB4E-BE1F-3745ACD5C121}"/>
              </a:ext>
            </a:extLst>
          </p:cNvPr>
          <p:cNvPicPr>
            <a:picLocks noGrp="1" noChangeAspect="1"/>
          </p:cNvPicPr>
          <p:nvPr>
            <p:ph idx="1"/>
          </p:nvPr>
        </p:nvPicPr>
        <p:blipFill>
          <a:blip r:embed="rId2"/>
          <a:stretch>
            <a:fillRect/>
          </a:stretch>
        </p:blipFill>
        <p:spPr>
          <a:xfrm>
            <a:off x="685800" y="2199224"/>
            <a:ext cx="7772400" cy="3678751"/>
          </a:xfrm>
        </p:spPr>
      </p:pic>
    </p:spTree>
    <p:extLst>
      <p:ext uri="{BB962C8B-B14F-4D97-AF65-F5344CB8AC3E}">
        <p14:creationId xmlns:p14="http://schemas.microsoft.com/office/powerpoint/2010/main" val="4218245679"/>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E3272-E718-9C4A-AC0C-01C92CEDC2A7}"/>
              </a:ext>
            </a:extLst>
          </p:cNvPr>
          <p:cNvSpPr>
            <a:spLocks noGrp="1"/>
          </p:cNvSpPr>
          <p:nvPr>
            <p:ph type="title"/>
          </p:nvPr>
        </p:nvSpPr>
        <p:spPr/>
        <p:txBody>
          <a:bodyPr/>
          <a:lstStyle/>
          <a:p>
            <a:endParaRPr lang="en-US"/>
          </a:p>
        </p:txBody>
      </p:sp>
      <p:pic>
        <p:nvPicPr>
          <p:cNvPr id="5" name="Content Placeholder 4" descr="A picture containing snow, outdoor, nature, waterfall&#10;&#10;Description automatically generated">
            <a:extLst>
              <a:ext uri="{FF2B5EF4-FFF2-40B4-BE49-F238E27FC236}">
                <a16:creationId xmlns:a16="http://schemas.microsoft.com/office/drawing/2014/main" id="{4F8A0A94-92A1-8A4F-8AD3-3481329902EE}"/>
              </a:ext>
            </a:extLst>
          </p:cNvPr>
          <p:cNvPicPr>
            <a:picLocks noGrp="1" noChangeAspect="1"/>
          </p:cNvPicPr>
          <p:nvPr>
            <p:ph idx="1"/>
          </p:nvPr>
        </p:nvPicPr>
        <p:blipFill>
          <a:blip r:embed="rId2"/>
          <a:stretch>
            <a:fillRect/>
          </a:stretch>
        </p:blipFill>
        <p:spPr>
          <a:xfrm>
            <a:off x="762000" y="823905"/>
            <a:ext cx="6621451" cy="5434731"/>
          </a:xfrm>
        </p:spPr>
      </p:pic>
    </p:spTree>
    <p:extLst>
      <p:ext uri="{BB962C8B-B14F-4D97-AF65-F5344CB8AC3E}">
        <p14:creationId xmlns:p14="http://schemas.microsoft.com/office/powerpoint/2010/main" val="1220051618"/>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6E975-AF19-1E41-BBA1-2E3AEB86668E}"/>
              </a:ext>
            </a:extLst>
          </p:cNvPr>
          <p:cNvSpPr>
            <a:spLocks noGrp="1"/>
          </p:cNvSpPr>
          <p:nvPr>
            <p:ph type="title"/>
          </p:nvPr>
        </p:nvSpPr>
        <p:spPr>
          <a:xfrm>
            <a:off x="0" y="1905000"/>
            <a:ext cx="3124200" cy="2133600"/>
          </a:xfrm>
        </p:spPr>
        <p:txBody>
          <a:bodyPr/>
          <a:lstStyle/>
          <a:p>
            <a:r>
              <a:rPr lang="en-US" dirty="0"/>
              <a:t>Land</a:t>
            </a:r>
            <a:br>
              <a:rPr lang="en-US" dirty="0"/>
            </a:br>
            <a:r>
              <a:rPr lang="en-US" sz="3200" dirty="0"/>
              <a:t>No instability clouds behind cold front</a:t>
            </a:r>
          </a:p>
        </p:txBody>
      </p:sp>
      <p:pic>
        <p:nvPicPr>
          <p:cNvPr id="5" name="Content Placeholder 4" descr="A picture containing outdoor, nature, wave, waterfall&#10;&#10;Description automatically generated">
            <a:extLst>
              <a:ext uri="{FF2B5EF4-FFF2-40B4-BE49-F238E27FC236}">
                <a16:creationId xmlns:a16="http://schemas.microsoft.com/office/drawing/2014/main" id="{BD78D1B8-88C8-974B-B60B-F483893C1800}"/>
              </a:ext>
            </a:extLst>
          </p:cNvPr>
          <p:cNvPicPr>
            <a:picLocks noGrp="1" noChangeAspect="1"/>
          </p:cNvPicPr>
          <p:nvPr>
            <p:ph idx="1"/>
          </p:nvPr>
        </p:nvPicPr>
        <p:blipFill>
          <a:blip r:embed="rId2"/>
          <a:stretch>
            <a:fillRect/>
          </a:stretch>
        </p:blipFill>
        <p:spPr>
          <a:xfrm>
            <a:off x="3352800" y="736933"/>
            <a:ext cx="5179671" cy="5384133"/>
          </a:xfrm>
        </p:spPr>
      </p:pic>
    </p:spTree>
    <p:extLst>
      <p:ext uri="{BB962C8B-B14F-4D97-AF65-F5344CB8AC3E}">
        <p14:creationId xmlns:p14="http://schemas.microsoft.com/office/powerpoint/2010/main" val="223679258"/>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1C350-2C74-2241-A59A-B70D8973C9C1}"/>
              </a:ext>
            </a:extLst>
          </p:cNvPr>
          <p:cNvSpPr>
            <a:spLocks noGrp="1"/>
          </p:cNvSpPr>
          <p:nvPr>
            <p:ph type="title"/>
          </p:nvPr>
        </p:nvSpPr>
        <p:spPr>
          <a:xfrm>
            <a:off x="533400" y="2438400"/>
            <a:ext cx="7772400" cy="1143000"/>
          </a:xfrm>
        </p:spPr>
        <p:txBody>
          <a:bodyPr/>
          <a:lstStyle/>
          <a:p>
            <a:r>
              <a:rPr lang="en-US" dirty="0"/>
              <a:t>Examples</a:t>
            </a:r>
          </a:p>
        </p:txBody>
      </p:sp>
    </p:spTree>
    <p:extLst>
      <p:ext uri="{BB962C8B-B14F-4D97-AF65-F5344CB8AC3E}">
        <p14:creationId xmlns:p14="http://schemas.microsoft.com/office/powerpoint/2010/main" val="195977835"/>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B507A-DAFB-E744-BB66-A23C3857C866}"/>
              </a:ext>
            </a:extLst>
          </p:cNvPr>
          <p:cNvSpPr>
            <a:spLocks noGrp="1"/>
          </p:cNvSpPr>
          <p:nvPr>
            <p:ph type="title"/>
          </p:nvPr>
        </p:nvSpPr>
        <p:spPr/>
        <p:txBody>
          <a:bodyPr/>
          <a:lstStyle/>
          <a:p>
            <a:r>
              <a:rPr lang="en-US" dirty="0"/>
              <a:t>Narrow cold frontal rainband</a:t>
            </a:r>
          </a:p>
        </p:txBody>
      </p:sp>
      <p:pic>
        <p:nvPicPr>
          <p:cNvPr id="5" name="Content Placeholder 4" descr="A map of the world&#10;&#10;Description automatically generated with low confidence">
            <a:extLst>
              <a:ext uri="{FF2B5EF4-FFF2-40B4-BE49-F238E27FC236}">
                <a16:creationId xmlns:a16="http://schemas.microsoft.com/office/drawing/2014/main" id="{09C14278-DAFF-A54C-B68A-E8FD2E4CA246}"/>
              </a:ext>
            </a:extLst>
          </p:cNvPr>
          <p:cNvPicPr>
            <a:picLocks noGrp="1" noChangeAspect="1"/>
          </p:cNvPicPr>
          <p:nvPr>
            <p:ph idx="1"/>
          </p:nvPr>
        </p:nvPicPr>
        <p:blipFill>
          <a:blip r:embed="rId2"/>
          <a:stretch>
            <a:fillRect/>
          </a:stretch>
        </p:blipFill>
        <p:spPr>
          <a:xfrm>
            <a:off x="685800" y="1981200"/>
            <a:ext cx="7772400" cy="3888735"/>
          </a:xfrm>
        </p:spPr>
      </p:pic>
    </p:spTree>
    <p:extLst>
      <p:ext uri="{BB962C8B-B14F-4D97-AF65-F5344CB8AC3E}">
        <p14:creationId xmlns:p14="http://schemas.microsoft.com/office/powerpoint/2010/main" val="4093118539"/>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BFF9-6C31-AD4A-AC47-9C3D9A2D21BB}"/>
              </a:ext>
            </a:extLst>
          </p:cNvPr>
          <p:cNvSpPr>
            <a:spLocks noGrp="1"/>
          </p:cNvSpPr>
          <p:nvPr>
            <p:ph type="title"/>
          </p:nvPr>
        </p:nvSpPr>
        <p:spPr/>
        <p:txBody>
          <a:bodyPr/>
          <a:lstStyle/>
          <a:p>
            <a:endParaRPr lang="en-US"/>
          </a:p>
        </p:txBody>
      </p:sp>
      <p:pic>
        <p:nvPicPr>
          <p:cNvPr id="5" name="Content Placeholder 4" descr="Map&#10;&#10;Description automatically generated with medium confidence">
            <a:extLst>
              <a:ext uri="{FF2B5EF4-FFF2-40B4-BE49-F238E27FC236}">
                <a16:creationId xmlns:a16="http://schemas.microsoft.com/office/drawing/2014/main" id="{F6E9174D-6BDD-C448-87F6-B59A43DF3D22}"/>
              </a:ext>
            </a:extLst>
          </p:cNvPr>
          <p:cNvPicPr>
            <a:picLocks noGrp="1" noChangeAspect="1"/>
          </p:cNvPicPr>
          <p:nvPr>
            <p:ph idx="1"/>
          </p:nvPr>
        </p:nvPicPr>
        <p:blipFill>
          <a:blip r:embed="rId2"/>
          <a:stretch>
            <a:fillRect/>
          </a:stretch>
        </p:blipFill>
        <p:spPr>
          <a:xfrm>
            <a:off x="1524000" y="1032681"/>
            <a:ext cx="6571785" cy="5181600"/>
          </a:xfrm>
        </p:spPr>
      </p:pic>
    </p:spTree>
    <p:extLst>
      <p:ext uri="{BB962C8B-B14F-4D97-AF65-F5344CB8AC3E}">
        <p14:creationId xmlns:p14="http://schemas.microsoft.com/office/powerpoint/2010/main" val="2809569022"/>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99A5-AFB6-A94B-8C39-4FE6788160FF}"/>
              </a:ext>
            </a:extLst>
          </p:cNvPr>
          <p:cNvSpPr>
            <a:spLocks noGrp="1"/>
          </p:cNvSpPr>
          <p:nvPr>
            <p:ph type="title"/>
          </p:nvPr>
        </p:nvSpPr>
        <p:spPr/>
        <p:txBody>
          <a:bodyPr/>
          <a:lstStyle/>
          <a:p>
            <a:endParaRPr lang="en-US"/>
          </a:p>
        </p:txBody>
      </p:sp>
      <p:pic>
        <p:nvPicPr>
          <p:cNvPr id="5" name="Content Placeholder 4" descr="Map&#10;&#10;Description automatically generated">
            <a:extLst>
              <a:ext uri="{FF2B5EF4-FFF2-40B4-BE49-F238E27FC236}">
                <a16:creationId xmlns:a16="http://schemas.microsoft.com/office/drawing/2014/main" id="{41BF918D-D882-EC42-9933-F01508070745}"/>
              </a:ext>
            </a:extLst>
          </p:cNvPr>
          <p:cNvPicPr>
            <a:picLocks noGrp="1" noChangeAspect="1"/>
          </p:cNvPicPr>
          <p:nvPr>
            <p:ph idx="1"/>
          </p:nvPr>
        </p:nvPicPr>
        <p:blipFill>
          <a:blip r:embed="rId2"/>
          <a:stretch>
            <a:fillRect/>
          </a:stretch>
        </p:blipFill>
        <p:spPr>
          <a:xfrm>
            <a:off x="685800" y="2094232"/>
            <a:ext cx="7772400" cy="3888735"/>
          </a:xfrm>
        </p:spPr>
      </p:pic>
    </p:spTree>
    <p:extLst>
      <p:ext uri="{BB962C8B-B14F-4D97-AF65-F5344CB8AC3E}">
        <p14:creationId xmlns:p14="http://schemas.microsoft.com/office/powerpoint/2010/main" val="2293897260"/>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6044E-030D-6B46-A4BF-DA6E970DD201}"/>
              </a:ext>
            </a:extLst>
          </p:cNvPr>
          <p:cNvSpPr>
            <a:spLocks noGrp="1"/>
          </p:cNvSpPr>
          <p:nvPr>
            <p:ph type="title"/>
          </p:nvPr>
        </p:nvSpPr>
        <p:spPr>
          <a:xfrm>
            <a:off x="457200" y="228600"/>
            <a:ext cx="7772401" cy="707684"/>
          </a:xfrm>
        </p:spPr>
        <p:txBody>
          <a:bodyPr/>
          <a:lstStyle/>
          <a:p>
            <a:r>
              <a:rPr lang="en-US" sz="2400" dirty="0"/>
              <a:t>Low clouds/onshore flow (Northwest), no clouds offshore flow (CA)</a:t>
            </a:r>
          </a:p>
        </p:txBody>
      </p:sp>
      <p:pic>
        <p:nvPicPr>
          <p:cNvPr id="5" name="Content Placeholder 4" descr="A picture containing outdoor, nature, rock&#10;&#10;Description automatically generated">
            <a:extLst>
              <a:ext uri="{FF2B5EF4-FFF2-40B4-BE49-F238E27FC236}">
                <a16:creationId xmlns:a16="http://schemas.microsoft.com/office/drawing/2014/main" id="{D6DDC9E8-87E8-4043-93AB-051F285E1CC8}"/>
              </a:ext>
            </a:extLst>
          </p:cNvPr>
          <p:cNvPicPr>
            <a:picLocks noGrp="1" noChangeAspect="1"/>
          </p:cNvPicPr>
          <p:nvPr>
            <p:ph idx="1"/>
          </p:nvPr>
        </p:nvPicPr>
        <p:blipFill>
          <a:blip r:embed="rId2"/>
          <a:stretch>
            <a:fillRect/>
          </a:stretch>
        </p:blipFill>
        <p:spPr>
          <a:xfrm>
            <a:off x="1200615" y="1066800"/>
            <a:ext cx="6876585" cy="5421924"/>
          </a:xfrm>
        </p:spPr>
      </p:pic>
      <p:sp>
        <p:nvSpPr>
          <p:cNvPr id="3" name="Left Arrow 2">
            <a:extLst>
              <a:ext uri="{FF2B5EF4-FFF2-40B4-BE49-F238E27FC236}">
                <a16:creationId xmlns:a16="http://schemas.microsoft.com/office/drawing/2014/main" id="{7C235A67-3579-268E-D8B5-79CAD0707C06}"/>
              </a:ext>
            </a:extLst>
          </p:cNvPr>
          <p:cNvSpPr/>
          <p:nvPr/>
        </p:nvSpPr>
        <p:spPr bwMode="auto">
          <a:xfrm rot="19510996">
            <a:off x="4680531" y="4289992"/>
            <a:ext cx="1219200" cy="228600"/>
          </a:xfrm>
          <a:prstGeom prst="lef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07" charset="0"/>
            </a:endParaRPr>
          </a:p>
        </p:txBody>
      </p:sp>
    </p:spTree>
    <p:extLst>
      <p:ext uri="{BB962C8B-B14F-4D97-AF65-F5344CB8AC3E}">
        <p14:creationId xmlns:p14="http://schemas.microsoft.com/office/powerpoint/2010/main" val="1426270070"/>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8A709-E961-1E47-8047-43F744337891}"/>
              </a:ext>
            </a:extLst>
          </p:cNvPr>
          <p:cNvSpPr>
            <a:spLocks noGrp="1"/>
          </p:cNvSpPr>
          <p:nvPr>
            <p:ph type="title"/>
          </p:nvPr>
        </p:nvSpPr>
        <p:spPr>
          <a:xfrm>
            <a:off x="381000" y="609600"/>
            <a:ext cx="8001000" cy="685800"/>
          </a:xfrm>
        </p:spPr>
        <p:txBody>
          <a:bodyPr/>
          <a:lstStyle/>
          <a:p>
            <a:r>
              <a:rPr lang="en-US" dirty="0"/>
              <a:t>Ship tracks and low marine clouds</a:t>
            </a:r>
          </a:p>
        </p:txBody>
      </p:sp>
      <p:pic>
        <p:nvPicPr>
          <p:cNvPr id="5" name="Content Placeholder 4" descr="A picture containing outdoor, nature, waterfall&#10;&#10;Description automatically generated">
            <a:extLst>
              <a:ext uri="{FF2B5EF4-FFF2-40B4-BE49-F238E27FC236}">
                <a16:creationId xmlns:a16="http://schemas.microsoft.com/office/drawing/2014/main" id="{9789ACC3-A905-EE4F-A207-5717A4A24259}"/>
              </a:ext>
            </a:extLst>
          </p:cNvPr>
          <p:cNvPicPr>
            <a:picLocks noGrp="1" noChangeAspect="1"/>
          </p:cNvPicPr>
          <p:nvPr>
            <p:ph idx="1"/>
          </p:nvPr>
        </p:nvPicPr>
        <p:blipFill>
          <a:blip r:embed="rId2"/>
          <a:stretch>
            <a:fillRect/>
          </a:stretch>
        </p:blipFill>
        <p:spPr>
          <a:xfrm>
            <a:off x="609600" y="1447800"/>
            <a:ext cx="7291658" cy="5029200"/>
          </a:xfrm>
        </p:spPr>
      </p:pic>
    </p:spTree>
    <p:extLst>
      <p:ext uri="{BB962C8B-B14F-4D97-AF65-F5344CB8AC3E}">
        <p14:creationId xmlns:p14="http://schemas.microsoft.com/office/powerpoint/2010/main" val="3639946639"/>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896B3-D822-1445-A4C5-6434AB1EEE5B}"/>
              </a:ext>
            </a:extLst>
          </p:cNvPr>
          <p:cNvSpPr>
            <a:spLocks noGrp="1"/>
          </p:cNvSpPr>
          <p:nvPr>
            <p:ph type="title"/>
          </p:nvPr>
        </p:nvSpPr>
        <p:spPr>
          <a:xfrm>
            <a:off x="876300" y="152400"/>
            <a:ext cx="7391400" cy="990599"/>
          </a:xfrm>
        </p:spPr>
        <p:txBody>
          <a:bodyPr/>
          <a:lstStyle/>
          <a:p>
            <a:r>
              <a:rPr lang="en-US" dirty="0"/>
              <a:t>Mature midlatitude cyclone</a:t>
            </a:r>
          </a:p>
        </p:txBody>
      </p:sp>
      <p:pic>
        <p:nvPicPr>
          <p:cNvPr id="5" name="Content Placeholder 4" descr="A picture containing outdoor, nature&#10;&#10;Description automatically generated">
            <a:extLst>
              <a:ext uri="{FF2B5EF4-FFF2-40B4-BE49-F238E27FC236}">
                <a16:creationId xmlns:a16="http://schemas.microsoft.com/office/drawing/2014/main" id="{17B44BBE-1324-144A-8E41-63E7A6978B03}"/>
              </a:ext>
            </a:extLst>
          </p:cNvPr>
          <p:cNvPicPr>
            <a:picLocks noGrp="1" noChangeAspect="1"/>
          </p:cNvPicPr>
          <p:nvPr>
            <p:ph idx="1"/>
          </p:nvPr>
        </p:nvPicPr>
        <p:blipFill>
          <a:blip r:embed="rId2"/>
          <a:stretch>
            <a:fillRect/>
          </a:stretch>
        </p:blipFill>
        <p:spPr>
          <a:xfrm>
            <a:off x="914400" y="1200473"/>
            <a:ext cx="6583779" cy="5257800"/>
          </a:xfrm>
        </p:spPr>
      </p:pic>
    </p:spTree>
    <p:extLst>
      <p:ext uri="{BB962C8B-B14F-4D97-AF65-F5344CB8AC3E}">
        <p14:creationId xmlns:p14="http://schemas.microsoft.com/office/powerpoint/2010/main" val="1918836484"/>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09D29-39DF-DB4B-A4D5-E7C966F08787}"/>
              </a:ext>
            </a:extLst>
          </p:cNvPr>
          <p:cNvSpPr>
            <a:spLocks noGrp="1"/>
          </p:cNvSpPr>
          <p:nvPr>
            <p:ph type="title"/>
          </p:nvPr>
        </p:nvSpPr>
        <p:spPr/>
        <p:txBody>
          <a:bodyPr/>
          <a:lstStyle/>
          <a:p>
            <a:endParaRPr lang="en-US"/>
          </a:p>
        </p:txBody>
      </p:sp>
      <p:pic>
        <p:nvPicPr>
          <p:cNvPr id="5" name="Content Placeholder 4" descr="A picture containing outdoor&#10;&#10;Description automatically generated">
            <a:extLst>
              <a:ext uri="{FF2B5EF4-FFF2-40B4-BE49-F238E27FC236}">
                <a16:creationId xmlns:a16="http://schemas.microsoft.com/office/drawing/2014/main" id="{D378384B-CACB-D84F-9060-A02C0AF4F3F1}"/>
              </a:ext>
            </a:extLst>
          </p:cNvPr>
          <p:cNvPicPr>
            <a:picLocks noGrp="1" noChangeAspect="1"/>
          </p:cNvPicPr>
          <p:nvPr>
            <p:ph idx="1"/>
          </p:nvPr>
        </p:nvPicPr>
        <p:blipFill>
          <a:blip r:embed="rId2"/>
          <a:stretch>
            <a:fillRect/>
          </a:stretch>
        </p:blipFill>
        <p:spPr>
          <a:xfrm>
            <a:off x="946150" y="609600"/>
            <a:ext cx="7060865" cy="5638800"/>
          </a:xfrm>
        </p:spPr>
      </p:pic>
    </p:spTree>
    <p:extLst>
      <p:ext uri="{BB962C8B-B14F-4D97-AF65-F5344CB8AC3E}">
        <p14:creationId xmlns:p14="http://schemas.microsoft.com/office/powerpoint/2010/main" val="510693295"/>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C6E8-8A52-3D46-B420-040BA6529956}"/>
              </a:ext>
            </a:extLst>
          </p:cNvPr>
          <p:cNvSpPr>
            <a:spLocks noGrp="1"/>
          </p:cNvSpPr>
          <p:nvPr>
            <p:ph type="title"/>
          </p:nvPr>
        </p:nvSpPr>
        <p:spPr>
          <a:xfrm>
            <a:off x="685800" y="282198"/>
            <a:ext cx="7772400" cy="556002"/>
          </a:xfrm>
        </p:spPr>
        <p:txBody>
          <a:bodyPr/>
          <a:lstStyle/>
          <a:p>
            <a:r>
              <a:rPr lang="en-US" dirty="0"/>
              <a:t>Wave on front, developing low</a:t>
            </a:r>
          </a:p>
        </p:txBody>
      </p:sp>
      <p:pic>
        <p:nvPicPr>
          <p:cNvPr id="5" name="Content Placeholder 4" descr="A picture containing outdoor, nature, waterfall, water&#10;&#10;Description automatically generated">
            <a:extLst>
              <a:ext uri="{FF2B5EF4-FFF2-40B4-BE49-F238E27FC236}">
                <a16:creationId xmlns:a16="http://schemas.microsoft.com/office/drawing/2014/main" id="{DCD0349C-D71F-4F4D-B481-60D789159DDC}"/>
              </a:ext>
            </a:extLst>
          </p:cNvPr>
          <p:cNvPicPr>
            <a:picLocks noGrp="1" noChangeAspect="1"/>
          </p:cNvPicPr>
          <p:nvPr>
            <p:ph idx="1"/>
          </p:nvPr>
        </p:nvPicPr>
        <p:blipFill>
          <a:blip r:embed="rId2"/>
          <a:stretch>
            <a:fillRect/>
          </a:stretch>
        </p:blipFill>
        <p:spPr>
          <a:xfrm>
            <a:off x="381000" y="1165602"/>
            <a:ext cx="7142714" cy="5410200"/>
          </a:xfrm>
        </p:spPr>
      </p:pic>
    </p:spTree>
    <p:extLst>
      <p:ext uri="{BB962C8B-B14F-4D97-AF65-F5344CB8AC3E}">
        <p14:creationId xmlns:p14="http://schemas.microsoft.com/office/powerpoint/2010/main" val="871495796"/>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0201-9F95-8F48-B688-7EFBCDA56146}"/>
              </a:ext>
            </a:extLst>
          </p:cNvPr>
          <p:cNvSpPr>
            <a:spLocks noGrp="1"/>
          </p:cNvSpPr>
          <p:nvPr>
            <p:ph type="title"/>
          </p:nvPr>
        </p:nvSpPr>
        <p:spPr>
          <a:xfrm>
            <a:off x="685800" y="304800"/>
            <a:ext cx="7772400" cy="1143000"/>
          </a:xfrm>
        </p:spPr>
        <p:txBody>
          <a:bodyPr/>
          <a:lstStyle/>
          <a:p>
            <a:r>
              <a:rPr lang="en-US" dirty="0"/>
              <a:t>Developing low, cold unstable air, narrow cold frontal RB</a:t>
            </a:r>
          </a:p>
        </p:txBody>
      </p:sp>
      <p:pic>
        <p:nvPicPr>
          <p:cNvPr id="5" name="Content Placeholder 4" descr="A picture containing snow, outdoor, slope&#10;&#10;Description automatically generated">
            <a:extLst>
              <a:ext uri="{FF2B5EF4-FFF2-40B4-BE49-F238E27FC236}">
                <a16:creationId xmlns:a16="http://schemas.microsoft.com/office/drawing/2014/main" id="{43438F18-2852-9742-ABE8-D073D078D2D9}"/>
              </a:ext>
            </a:extLst>
          </p:cNvPr>
          <p:cNvPicPr>
            <a:picLocks noGrp="1" noChangeAspect="1"/>
          </p:cNvPicPr>
          <p:nvPr>
            <p:ph idx="1"/>
          </p:nvPr>
        </p:nvPicPr>
        <p:blipFill>
          <a:blip r:embed="rId2"/>
          <a:stretch>
            <a:fillRect/>
          </a:stretch>
        </p:blipFill>
        <p:spPr>
          <a:xfrm>
            <a:off x="304800" y="1600200"/>
            <a:ext cx="8660136" cy="4724400"/>
          </a:xfrm>
        </p:spPr>
      </p:pic>
    </p:spTree>
    <p:extLst>
      <p:ext uri="{BB962C8B-B14F-4D97-AF65-F5344CB8AC3E}">
        <p14:creationId xmlns:p14="http://schemas.microsoft.com/office/powerpoint/2010/main" val="2870479143"/>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FB00-6EAF-F541-B6F7-B73127D2105C}"/>
              </a:ext>
            </a:extLst>
          </p:cNvPr>
          <p:cNvSpPr>
            <a:spLocks noGrp="1"/>
          </p:cNvSpPr>
          <p:nvPr>
            <p:ph type="title"/>
          </p:nvPr>
        </p:nvSpPr>
        <p:spPr>
          <a:xfrm>
            <a:off x="559325" y="228600"/>
            <a:ext cx="7772400" cy="1143000"/>
          </a:xfrm>
        </p:spPr>
        <p:txBody>
          <a:bodyPr/>
          <a:lstStyle/>
          <a:p>
            <a:r>
              <a:rPr lang="en-US" dirty="0"/>
              <a:t>Comma cloud catching to front, inciting wave development</a:t>
            </a:r>
          </a:p>
        </p:txBody>
      </p:sp>
      <p:pic>
        <p:nvPicPr>
          <p:cNvPr id="5" name="Content Placeholder 4" descr="A picture containing outdoor, nature, wave&#10;&#10;Description automatically generated">
            <a:extLst>
              <a:ext uri="{FF2B5EF4-FFF2-40B4-BE49-F238E27FC236}">
                <a16:creationId xmlns:a16="http://schemas.microsoft.com/office/drawing/2014/main" id="{97C52583-54D8-BE4D-BE93-6A8D5319247D}"/>
              </a:ext>
            </a:extLst>
          </p:cNvPr>
          <p:cNvPicPr>
            <a:picLocks noGrp="1" noChangeAspect="1"/>
          </p:cNvPicPr>
          <p:nvPr>
            <p:ph idx="1"/>
          </p:nvPr>
        </p:nvPicPr>
        <p:blipFill>
          <a:blip r:embed="rId2"/>
          <a:stretch>
            <a:fillRect/>
          </a:stretch>
        </p:blipFill>
        <p:spPr>
          <a:xfrm>
            <a:off x="685800" y="1828800"/>
            <a:ext cx="7962349" cy="4343733"/>
          </a:xfrm>
        </p:spPr>
      </p:pic>
    </p:spTree>
    <p:extLst>
      <p:ext uri="{BB962C8B-B14F-4D97-AF65-F5344CB8AC3E}">
        <p14:creationId xmlns:p14="http://schemas.microsoft.com/office/powerpoint/2010/main" val="3507348266"/>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40EB-0BD8-2A4C-A96E-9F69C10D0B74}"/>
              </a:ext>
            </a:extLst>
          </p:cNvPr>
          <p:cNvSpPr>
            <a:spLocks noGrp="1"/>
          </p:cNvSpPr>
          <p:nvPr>
            <p:ph type="title"/>
          </p:nvPr>
        </p:nvSpPr>
        <p:spPr>
          <a:xfrm>
            <a:off x="304800" y="304800"/>
            <a:ext cx="8305800" cy="609600"/>
          </a:xfrm>
        </p:spPr>
        <p:txBody>
          <a:bodyPr/>
          <a:lstStyle/>
          <a:p>
            <a:r>
              <a:rPr lang="en-US" sz="3600" dirty="0"/>
              <a:t>500-hPa Heights and IR.  Ridge is nearly cloud free</a:t>
            </a:r>
          </a:p>
        </p:txBody>
      </p:sp>
      <p:pic>
        <p:nvPicPr>
          <p:cNvPr id="5" name="Content Placeholder 4">
            <a:extLst>
              <a:ext uri="{FF2B5EF4-FFF2-40B4-BE49-F238E27FC236}">
                <a16:creationId xmlns:a16="http://schemas.microsoft.com/office/drawing/2014/main" id="{FB61DE95-0165-6C47-8015-7227BD6FE263}"/>
              </a:ext>
            </a:extLst>
          </p:cNvPr>
          <p:cNvPicPr>
            <a:picLocks noGrp="1" noChangeAspect="1"/>
          </p:cNvPicPr>
          <p:nvPr>
            <p:ph idx="1"/>
          </p:nvPr>
        </p:nvPicPr>
        <p:blipFill>
          <a:blip r:embed="rId2"/>
          <a:stretch>
            <a:fillRect/>
          </a:stretch>
        </p:blipFill>
        <p:spPr>
          <a:xfrm>
            <a:off x="767862" y="1295400"/>
            <a:ext cx="7690338" cy="4876800"/>
          </a:xfrm>
        </p:spPr>
      </p:pic>
    </p:spTree>
    <p:extLst>
      <p:ext uri="{BB962C8B-B14F-4D97-AF65-F5344CB8AC3E}">
        <p14:creationId xmlns:p14="http://schemas.microsoft.com/office/powerpoint/2010/main" val="1578589584"/>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BB11A-A978-4146-A037-0A1256F88D4D}"/>
              </a:ext>
            </a:extLst>
          </p:cNvPr>
          <p:cNvSpPr>
            <a:spLocks noGrp="1"/>
          </p:cNvSpPr>
          <p:nvPr>
            <p:ph type="title"/>
          </p:nvPr>
        </p:nvSpPr>
        <p:spPr/>
        <p:txBody>
          <a:bodyPr/>
          <a:lstStyle/>
          <a:p>
            <a:r>
              <a:rPr lang="en-US" sz="1600" dirty="0">
                <a:hlinkClick r:id="rId2"/>
              </a:rPr>
              <a:t>https://</a:t>
            </a:r>
            <a:r>
              <a:rPr lang="en-US" sz="1600" dirty="0" err="1">
                <a:hlinkClick r:id="rId2"/>
              </a:rPr>
              <a:t>a.atmos.washington.edu</a:t>
            </a:r>
            <a:r>
              <a:rPr lang="en-US" sz="1600" dirty="0">
                <a:hlinkClick r:id="rId2"/>
              </a:rPr>
              <a:t>/~ovens/wxloop.cgi?sat_500_full+/4d/</a:t>
            </a:r>
            <a:endParaRPr lang="en-US" sz="1600" dirty="0"/>
          </a:p>
        </p:txBody>
      </p:sp>
      <p:pic>
        <p:nvPicPr>
          <p:cNvPr id="5" name="Content Placeholder 4" descr="A map of the land&#10;&#10;Description automatically generated with low confidence">
            <a:extLst>
              <a:ext uri="{FF2B5EF4-FFF2-40B4-BE49-F238E27FC236}">
                <a16:creationId xmlns:a16="http://schemas.microsoft.com/office/drawing/2014/main" id="{E43B0BC6-4BBA-6047-AB78-5B6E7A6B6576}"/>
              </a:ext>
            </a:extLst>
          </p:cNvPr>
          <p:cNvPicPr>
            <a:picLocks noGrp="1" noChangeAspect="1"/>
          </p:cNvPicPr>
          <p:nvPr>
            <p:ph idx="1"/>
          </p:nvPr>
        </p:nvPicPr>
        <p:blipFill>
          <a:blip r:embed="rId3"/>
          <a:stretch>
            <a:fillRect/>
          </a:stretch>
        </p:blipFill>
        <p:spPr>
          <a:xfrm>
            <a:off x="1066800" y="1501208"/>
            <a:ext cx="7435362" cy="4715108"/>
          </a:xfrm>
        </p:spPr>
      </p:pic>
      <p:sp>
        <p:nvSpPr>
          <p:cNvPr id="3" name="TextBox 2">
            <a:extLst>
              <a:ext uri="{FF2B5EF4-FFF2-40B4-BE49-F238E27FC236}">
                <a16:creationId xmlns:a16="http://schemas.microsoft.com/office/drawing/2014/main" id="{32590178-1070-35D8-C188-86D3E2194366}"/>
              </a:ext>
            </a:extLst>
          </p:cNvPr>
          <p:cNvSpPr txBox="1"/>
          <p:nvPr/>
        </p:nvSpPr>
        <p:spPr>
          <a:xfrm>
            <a:off x="2819400" y="410851"/>
            <a:ext cx="2824812" cy="461665"/>
          </a:xfrm>
          <a:prstGeom prst="rect">
            <a:avLst/>
          </a:prstGeom>
          <a:noFill/>
        </p:spPr>
        <p:txBody>
          <a:bodyPr wrap="none" rtlCol="0">
            <a:spAutoFit/>
          </a:bodyPr>
          <a:lstStyle/>
          <a:p>
            <a:r>
              <a:rPr lang="en-US" dirty="0"/>
              <a:t>Cloud east of troughs</a:t>
            </a:r>
          </a:p>
        </p:txBody>
      </p:sp>
    </p:spTree>
    <p:extLst>
      <p:ext uri="{BB962C8B-B14F-4D97-AF65-F5344CB8AC3E}">
        <p14:creationId xmlns:p14="http://schemas.microsoft.com/office/powerpoint/2010/main" val="3560331786"/>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7F35-0FAD-A644-940C-AA637147C1C8}"/>
              </a:ext>
            </a:extLst>
          </p:cNvPr>
          <p:cNvSpPr>
            <a:spLocks noGrp="1"/>
          </p:cNvSpPr>
          <p:nvPr>
            <p:ph type="title"/>
          </p:nvPr>
        </p:nvSpPr>
        <p:spPr/>
        <p:txBody>
          <a:bodyPr/>
          <a:lstStyle/>
          <a:p>
            <a:endParaRPr lang="en-US"/>
          </a:p>
        </p:txBody>
      </p:sp>
      <p:pic>
        <p:nvPicPr>
          <p:cNvPr id="5" name="Content Placeholder 4" descr="Map&#10;&#10;Description automatically generated">
            <a:extLst>
              <a:ext uri="{FF2B5EF4-FFF2-40B4-BE49-F238E27FC236}">
                <a16:creationId xmlns:a16="http://schemas.microsoft.com/office/drawing/2014/main" id="{67D83382-22C2-022E-384E-5363F2F4E668}"/>
              </a:ext>
            </a:extLst>
          </p:cNvPr>
          <p:cNvPicPr>
            <a:picLocks noGrp="1" noChangeAspect="1"/>
          </p:cNvPicPr>
          <p:nvPr>
            <p:ph idx="1"/>
          </p:nvPr>
        </p:nvPicPr>
        <p:blipFill>
          <a:blip r:embed="rId2"/>
          <a:stretch>
            <a:fillRect/>
          </a:stretch>
        </p:blipFill>
        <p:spPr>
          <a:xfrm>
            <a:off x="1371600" y="489857"/>
            <a:ext cx="6629400" cy="5682343"/>
          </a:xfrm>
        </p:spPr>
      </p:pic>
    </p:spTree>
    <p:extLst>
      <p:ext uri="{BB962C8B-B14F-4D97-AF65-F5344CB8AC3E}">
        <p14:creationId xmlns:p14="http://schemas.microsoft.com/office/powerpoint/2010/main" val="2769178865"/>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B1155-FB58-E235-2A11-FCEE772CED4E}"/>
              </a:ext>
            </a:extLst>
          </p:cNvPr>
          <p:cNvSpPr>
            <a:spLocks noGrp="1"/>
          </p:cNvSpPr>
          <p:nvPr>
            <p:ph type="title"/>
          </p:nvPr>
        </p:nvSpPr>
        <p:spPr>
          <a:xfrm>
            <a:off x="838200" y="304800"/>
            <a:ext cx="7879540" cy="609600"/>
          </a:xfrm>
        </p:spPr>
        <p:txBody>
          <a:bodyPr/>
          <a:lstStyle/>
          <a:p>
            <a:r>
              <a:rPr lang="en-US" dirty="0"/>
              <a:t>Cold air pushing out of BC</a:t>
            </a:r>
          </a:p>
        </p:txBody>
      </p:sp>
      <p:pic>
        <p:nvPicPr>
          <p:cNvPr id="5" name="Content Placeholder 4" descr="Map&#10;&#10;Description automatically generated">
            <a:extLst>
              <a:ext uri="{FF2B5EF4-FFF2-40B4-BE49-F238E27FC236}">
                <a16:creationId xmlns:a16="http://schemas.microsoft.com/office/drawing/2014/main" id="{5F016436-0C2B-1870-B8DF-84481B25F44A}"/>
              </a:ext>
            </a:extLst>
          </p:cNvPr>
          <p:cNvPicPr>
            <a:picLocks noGrp="1" noChangeAspect="1"/>
          </p:cNvPicPr>
          <p:nvPr>
            <p:ph idx="1"/>
          </p:nvPr>
        </p:nvPicPr>
        <p:blipFill>
          <a:blip r:embed="rId2"/>
          <a:stretch>
            <a:fillRect/>
          </a:stretch>
        </p:blipFill>
        <p:spPr>
          <a:xfrm>
            <a:off x="1143000" y="838200"/>
            <a:ext cx="7879540" cy="5867400"/>
          </a:xfrm>
        </p:spPr>
      </p:pic>
    </p:spTree>
    <p:extLst>
      <p:ext uri="{BB962C8B-B14F-4D97-AF65-F5344CB8AC3E}">
        <p14:creationId xmlns:p14="http://schemas.microsoft.com/office/powerpoint/2010/main" val="2721404455"/>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D336E-0389-9AAD-F13D-63B6397EE3AE}"/>
              </a:ext>
            </a:extLst>
          </p:cNvPr>
          <p:cNvSpPr>
            <a:spLocks noGrp="1"/>
          </p:cNvSpPr>
          <p:nvPr>
            <p:ph type="title"/>
          </p:nvPr>
        </p:nvSpPr>
        <p:spPr>
          <a:xfrm>
            <a:off x="685800" y="2438400"/>
            <a:ext cx="7772400" cy="1143000"/>
          </a:xfrm>
        </p:spPr>
        <p:txBody>
          <a:bodyPr/>
          <a:lstStyle/>
          <a:p>
            <a:r>
              <a:rPr lang="en-US" dirty="0"/>
              <a:t>Practice</a:t>
            </a:r>
          </a:p>
        </p:txBody>
      </p:sp>
    </p:spTree>
    <p:extLst>
      <p:ext uri="{BB962C8B-B14F-4D97-AF65-F5344CB8AC3E}">
        <p14:creationId xmlns:p14="http://schemas.microsoft.com/office/powerpoint/2010/main" val="26151338"/>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F7FB2-EAE8-A958-7CEA-FDFD50ECCDC3}"/>
              </a:ext>
            </a:extLst>
          </p:cNvPr>
          <p:cNvSpPr>
            <a:spLocks noGrp="1"/>
          </p:cNvSpPr>
          <p:nvPr>
            <p:ph type="title"/>
          </p:nvPr>
        </p:nvSpPr>
        <p:spPr/>
        <p:txBody>
          <a:bodyPr/>
          <a:lstStyle/>
          <a:p>
            <a:endParaRPr lang="en-US"/>
          </a:p>
        </p:txBody>
      </p:sp>
      <p:pic>
        <p:nvPicPr>
          <p:cNvPr id="5" name="Content Placeholder 4" descr="A satellite image of a hurricane&#10;&#10;Description automatically generated with medium confidence">
            <a:extLst>
              <a:ext uri="{FF2B5EF4-FFF2-40B4-BE49-F238E27FC236}">
                <a16:creationId xmlns:a16="http://schemas.microsoft.com/office/drawing/2014/main" id="{5C2B8B03-00A1-E193-98B8-4DAA6E4573FC}"/>
              </a:ext>
            </a:extLst>
          </p:cNvPr>
          <p:cNvPicPr>
            <a:picLocks noGrp="1" noChangeAspect="1"/>
          </p:cNvPicPr>
          <p:nvPr>
            <p:ph idx="1"/>
          </p:nvPr>
        </p:nvPicPr>
        <p:blipFill>
          <a:blip r:embed="rId2"/>
          <a:stretch>
            <a:fillRect/>
          </a:stretch>
        </p:blipFill>
        <p:spPr>
          <a:xfrm>
            <a:off x="990600" y="1146464"/>
            <a:ext cx="6850996" cy="4876800"/>
          </a:xfrm>
        </p:spPr>
      </p:pic>
    </p:spTree>
    <p:extLst>
      <p:ext uri="{BB962C8B-B14F-4D97-AF65-F5344CB8AC3E}">
        <p14:creationId xmlns:p14="http://schemas.microsoft.com/office/powerpoint/2010/main" val="1626195976"/>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BEA75-141D-FBF2-6585-8B0AED9EA597}"/>
              </a:ext>
            </a:extLst>
          </p:cNvPr>
          <p:cNvSpPr>
            <a:spLocks noGrp="1"/>
          </p:cNvSpPr>
          <p:nvPr>
            <p:ph type="title"/>
          </p:nvPr>
        </p:nvSpPr>
        <p:spPr/>
        <p:txBody>
          <a:bodyPr/>
          <a:lstStyle/>
          <a:p>
            <a:endParaRPr lang="en-US"/>
          </a:p>
        </p:txBody>
      </p:sp>
      <p:pic>
        <p:nvPicPr>
          <p:cNvPr id="5" name="Content Placeholder 4" descr="A satellite view of a hurricane&#10;&#10;Description automatically generated with low confidence">
            <a:extLst>
              <a:ext uri="{FF2B5EF4-FFF2-40B4-BE49-F238E27FC236}">
                <a16:creationId xmlns:a16="http://schemas.microsoft.com/office/drawing/2014/main" id="{DF1132B1-7B72-9896-0A13-4ECF0EA33899}"/>
              </a:ext>
            </a:extLst>
          </p:cNvPr>
          <p:cNvPicPr>
            <a:picLocks noGrp="1" noChangeAspect="1"/>
          </p:cNvPicPr>
          <p:nvPr>
            <p:ph idx="1"/>
          </p:nvPr>
        </p:nvPicPr>
        <p:blipFill>
          <a:blip r:embed="rId2"/>
          <a:stretch>
            <a:fillRect/>
          </a:stretch>
        </p:blipFill>
        <p:spPr>
          <a:xfrm>
            <a:off x="685800" y="1994483"/>
            <a:ext cx="7772400" cy="4088234"/>
          </a:xfrm>
        </p:spPr>
      </p:pic>
    </p:spTree>
    <p:extLst>
      <p:ext uri="{BB962C8B-B14F-4D97-AF65-F5344CB8AC3E}">
        <p14:creationId xmlns:p14="http://schemas.microsoft.com/office/powerpoint/2010/main" val="3938067421"/>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FB15A-F678-27BA-806B-9BF9BFCBAAEE}"/>
              </a:ext>
            </a:extLst>
          </p:cNvPr>
          <p:cNvSpPr>
            <a:spLocks noGrp="1"/>
          </p:cNvSpPr>
          <p:nvPr>
            <p:ph type="title"/>
          </p:nvPr>
        </p:nvSpPr>
        <p:spPr/>
        <p:txBody>
          <a:bodyPr/>
          <a:lstStyle/>
          <a:p>
            <a:endParaRPr lang="en-US"/>
          </a:p>
        </p:txBody>
      </p:sp>
      <p:pic>
        <p:nvPicPr>
          <p:cNvPr id="5" name="Content Placeholder 4" descr="A picture containing nature, outdoor&#10;&#10;Description automatically generated">
            <a:extLst>
              <a:ext uri="{FF2B5EF4-FFF2-40B4-BE49-F238E27FC236}">
                <a16:creationId xmlns:a16="http://schemas.microsoft.com/office/drawing/2014/main" id="{CB4489D0-17B6-77A3-C3DA-CD05DD26FAEF}"/>
              </a:ext>
            </a:extLst>
          </p:cNvPr>
          <p:cNvPicPr>
            <a:picLocks noGrp="1" noChangeAspect="1"/>
          </p:cNvPicPr>
          <p:nvPr>
            <p:ph idx="1"/>
          </p:nvPr>
        </p:nvPicPr>
        <p:blipFill>
          <a:blip r:embed="rId2"/>
          <a:stretch>
            <a:fillRect/>
          </a:stretch>
        </p:blipFill>
        <p:spPr>
          <a:xfrm>
            <a:off x="1731264" y="838200"/>
            <a:ext cx="5681472" cy="5181600"/>
          </a:xfrm>
        </p:spPr>
      </p:pic>
    </p:spTree>
    <p:extLst>
      <p:ext uri="{BB962C8B-B14F-4D97-AF65-F5344CB8AC3E}">
        <p14:creationId xmlns:p14="http://schemas.microsoft.com/office/powerpoint/2010/main" val="4030711134"/>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F3A9B-7080-9382-EEDA-66C6D2FC389F}"/>
              </a:ext>
            </a:extLst>
          </p:cNvPr>
          <p:cNvSpPr>
            <a:spLocks noGrp="1"/>
          </p:cNvSpPr>
          <p:nvPr>
            <p:ph type="title"/>
          </p:nvPr>
        </p:nvSpPr>
        <p:spPr/>
        <p:txBody>
          <a:bodyPr/>
          <a:lstStyle/>
          <a:p>
            <a:endParaRPr lang="en-US"/>
          </a:p>
        </p:txBody>
      </p:sp>
      <p:pic>
        <p:nvPicPr>
          <p:cNvPr id="5" name="Content Placeholder 4" descr="A satellite image of a hurricane&#10;&#10;Description automatically generated with low confidence">
            <a:extLst>
              <a:ext uri="{FF2B5EF4-FFF2-40B4-BE49-F238E27FC236}">
                <a16:creationId xmlns:a16="http://schemas.microsoft.com/office/drawing/2014/main" id="{C61BD13F-18D5-2EBC-5EDB-5CC0FF4956FD}"/>
              </a:ext>
            </a:extLst>
          </p:cNvPr>
          <p:cNvPicPr>
            <a:picLocks noGrp="1" noChangeAspect="1"/>
          </p:cNvPicPr>
          <p:nvPr>
            <p:ph idx="1"/>
          </p:nvPr>
        </p:nvPicPr>
        <p:blipFill>
          <a:blip r:embed="rId2"/>
          <a:stretch>
            <a:fillRect/>
          </a:stretch>
        </p:blipFill>
        <p:spPr>
          <a:xfrm>
            <a:off x="2362200" y="609600"/>
            <a:ext cx="4876800" cy="5841140"/>
          </a:xfrm>
        </p:spPr>
      </p:pic>
    </p:spTree>
    <p:extLst>
      <p:ext uri="{BB962C8B-B14F-4D97-AF65-F5344CB8AC3E}">
        <p14:creationId xmlns:p14="http://schemas.microsoft.com/office/powerpoint/2010/main" val="1522178109"/>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4720-DACA-FA2A-D328-7843CB91B40E}"/>
              </a:ext>
            </a:extLst>
          </p:cNvPr>
          <p:cNvSpPr>
            <a:spLocks noGrp="1"/>
          </p:cNvSpPr>
          <p:nvPr>
            <p:ph type="title"/>
          </p:nvPr>
        </p:nvSpPr>
        <p:spPr>
          <a:xfrm>
            <a:off x="609600" y="2514600"/>
            <a:ext cx="7772400" cy="1143000"/>
          </a:xfrm>
        </p:spPr>
        <p:txBody>
          <a:bodyPr/>
          <a:lstStyle/>
          <a:p>
            <a:r>
              <a:rPr lang="en-US" dirty="0"/>
              <a:t>Where to view satellite imagery online</a:t>
            </a:r>
          </a:p>
        </p:txBody>
      </p:sp>
    </p:spTree>
    <p:extLst>
      <p:ext uri="{BB962C8B-B14F-4D97-AF65-F5344CB8AC3E}">
        <p14:creationId xmlns:p14="http://schemas.microsoft.com/office/powerpoint/2010/main" val="1579020464"/>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8DB76-F79E-00DE-2613-E3D633158BC4}"/>
              </a:ext>
            </a:extLst>
          </p:cNvPr>
          <p:cNvSpPr>
            <a:spLocks noGrp="1"/>
          </p:cNvSpPr>
          <p:nvPr>
            <p:ph type="title"/>
          </p:nvPr>
        </p:nvSpPr>
        <p:spPr/>
        <p:txBody>
          <a:bodyPr/>
          <a:lstStyle/>
          <a:p>
            <a:r>
              <a:rPr lang="en-US" dirty="0">
                <a:hlinkClick r:id="rId2"/>
              </a:rPr>
              <a:t>NOAA’s Satellite Website</a:t>
            </a:r>
            <a:endParaRPr lang="en-US" dirty="0"/>
          </a:p>
        </p:txBody>
      </p:sp>
      <p:pic>
        <p:nvPicPr>
          <p:cNvPr id="5" name="Picture 4" descr="A screenshot of a map&#10;&#10;Description automatically generated">
            <a:extLst>
              <a:ext uri="{FF2B5EF4-FFF2-40B4-BE49-F238E27FC236}">
                <a16:creationId xmlns:a16="http://schemas.microsoft.com/office/drawing/2014/main" id="{B1D6BA79-A522-D029-B788-2786EFC428B4}"/>
              </a:ext>
            </a:extLst>
          </p:cNvPr>
          <p:cNvPicPr>
            <a:picLocks noChangeAspect="1"/>
          </p:cNvPicPr>
          <p:nvPr/>
        </p:nvPicPr>
        <p:blipFill>
          <a:blip r:embed="rId3"/>
          <a:stretch>
            <a:fillRect/>
          </a:stretch>
        </p:blipFill>
        <p:spPr>
          <a:xfrm>
            <a:off x="1295400" y="2057400"/>
            <a:ext cx="6365126" cy="4135848"/>
          </a:xfrm>
          <a:prstGeom prst="rect">
            <a:avLst/>
          </a:prstGeom>
        </p:spPr>
      </p:pic>
    </p:spTree>
    <p:extLst>
      <p:ext uri="{BB962C8B-B14F-4D97-AF65-F5344CB8AC3E}">
        <p14:creationId xmlns:p14="http://schemas.microsoft.com/office/powerpoint/2010/main" val="3209625456"/>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2460D-1F5E-3083-966C-2F085AB361F2}"/>
              </a:ext>
            </a:extLst>
          </p:cNvPr>
          <p:cNvSpPr>
            <a:spLocks noGrp="1"/>
          </p:cNvSpPr>
          <p:nvPr>
            <p:ph type="title"/>
          </p:nvPr>
        </p:nvSpPr>
        <p:spPr/>
        <p:txBody>
          <a:bodyPr/>
          <a:lstStyle/>
          <a:p>
            <a:r>
              <a:rPr lang="en-US" dirty="0">
                <a:hlinkClick r:id="rId2"/>
              </a:rPr>
              <a:t>Department Satellite Imagery</a:t>
            </a:r>
            <a:endParaRPr lang="en-US" dirty="0"/>
          </a:p>
        </p:txBody>
      </p:sp>
      <p:pic>
        <p:nvPicPr>
          <p:cNvPr id="5" name="Content Placeholder 4" descr="A screenshot of a computer&#10;&#10;Description automatically generated">
            <a:extLst>
              <a:ext uri="{FF2B5EF4-FFF2-40B4-BE49-F238E27FC236}">
                <a16:creationId xmlns:a16="http://schemas.microsoft.com/office/drawing/2014/main" id="{C9D5C265-0F93-3096-C346-D39181F39FBB}"/>
              </a:ext>
            </a:extLst>
          </p:cNvPr>
          <p:cNvPicPr>
            <a:picLocks noGrp="1" noChangeAspect="1"/>
          </p:cNvPicPr>
          <p:nvPr>
            <p:ph idx="1"/>
          </p:nvPr>
        </p:nvPicPr>
        <p:blipFill>
          <a:blip r:embed="rId3"/>
          <a:stretch>
            <a:fillRect/>
          </a:stretch>
        </p:blipFill>
        <p:spPr>
          <a:xfrm>
            <a:off x="3121200" y="1981200"/>
            <a:ext cx="2901600" cy="4114800"/>
          </a:xfrm>
        </p:spPr>
      </p:pic>
    </p:spTree>
    <p:extLst>
      <p:ext uri="{BB962C8B-B14F-4D97-AF65-F5344CB8AC3E}">
        <p14:creationId xmlns:p14="http://schemas.microsoft.com/office/powerpoint/2010/main" val="1919119825"/>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B91A-EEB0-BC50-1E72-4697CACFB10F}"/>
              </a:ext>
            </a:extLst>
          </p:cNvPr>
          <p:cNvSpPr>
            <a:spLocks noGrp="1"/>
          </p:cNvSpPr>
          <p:nvPr>
            <p:ph type="title"/>
          </p:nvPr>
        </p:nvSpPr>
        <p:spPr/>
        <p:txBody>
          <a:bodyPr/>
          <a:lstStyle/>
          <a:p>
            <a:r>
              <a:rPr lang="en-US" dirty="0">
                <a:hlinkClick r:id="rId2"/>
              </a:rPr>
              <a:t>Department Satellite Animation</a:t>
            </a:r>
            <a:endParaRPr lang="en-US" dirty="0"/>
          </a:p>
        </p:txBody>
      </p:sp>
      <p:pic>
        <p:nvPicPr>
          <p:cNvPr id="5" name="Content Placeholder 4" descr="A screenshot of a computer screen&#10;&#10;Description automatically generated">
            <a:extLst>
              <a:ext uri="{FF2B5EF4-FFF2-40B4-BE49-F238E27FC236}">
                <a16:creationId xmlns:a16="http://schemas.microsoft.com/office/drawing/2014/main" id="{56CC6B58-F281-A72F-DB3C-D9948D4E5586}"/>
              </a:ext>
            </a:extLst>
          </p:cNvPr>
          <p:cNvPicPr>
            <a:picLocks noGrp="1" noChangeAspect="1"/>
          </p:cNvPicPr>
          <p:nvPr>
            <p:ph idx="1"/>
          </p:nvPr>
        </p:nvPicPr>
        <p:blipFill>
          <a:blip r:embed="rId3"/>
          <a:stretch>
            <a:fillRect/>
          </a:stretch>
        </p:blipFill>
        <p:spPr>
          <a:xfrm>
            <a:off x="2957092" y="1981200"/>
            <a:ext cx="3229815" cy="4114800"/>
          </a:xfrm>
        </p:spPr>
      </p:pic>
    </p:spTree>
    <p:extLst>
      <p:ext uri="{BB962C8B-B14F-4D97-AF65-F5344CB8AC3E}">
        <p14:creationId xmlns:p14="http://schemas.microsoft.com/office/powerpoint/2010/main" val="363911253"/>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E4F1E-943E-2239-BCF4-18BE4E2F5C51}"/>
              </a:ext>
            </a:extLst>
          </p:cNvPr>
          <p:cNvSpPr>
            <a:spLocks noGrp="1"/>
          </p:cNvSpPr>
          <p:nvPr>
            <p:ph type="title"/>
          </p:nvPr>
        </p:nvSpPr>
        <p:spPr/>
        <p:txBody>
          <a:bodyPr/>
          <a:lstStyle/>
          <a:p>
            <a:r>
              <a:rPr lang="en-US" dirty="0">
                <a:hlinkClick r:id="rId2"/>
              </a:rPr>
              <a:t>NASA Worldview</a:t>
            </a:r>
            <a:endParaRPr lang="en-US" dirty="0"/>
          </a:p>
        </p:txBody>
      </p:sp>
      <p:pic>
        <p:nvPicPr>
          <p:cNvPr id="5" name="Content Placeholder 4" descr="A screenshot of a satellite image of the earth&#10;&#10;Description automatically generated">
            <a:extLst>
              <a:ext uri="{FF2B5EF4-FFF2-40B4-BE49-F238E27FC236}">
                <a16:creationId xmlns:a16="http://schemas.microsoft.com/office/drawing/2014/main" id="{F63ACE34-BD7B-7D2E-00C9-981C6D514128}"/>
              </a:ext>
            </a:extLst>
          </p:cNvPr>
          <p:cNvPicPr>
            <a:picLocks noGrp="1" noChangeAspect="1"/>
          </p:cNvPicPr>
          <p:nvPr>
            <p:ph idx="1"/>
          </p:nvPr>
        </p:nvPicPr>
        <p:blipFill>
          <a:blip r:embed="rId3"/>
          <a:stretch>
            <a:fillRect/>
          </a:stretch>
        </p:blipFill>
        <p:spPr>
          <a:xfrm>
            <a:off x="712621" y="1981200"/>
            <a:ext cx="7718758" cy="4114800"/>
          </a:xfrm>
        </p:spPr>
      </p:pic>
    </p:spTree>
    <p:extLst>
      <p:ext uri="{BB962C8B-B14F-4D97-AF65-F5344CB8AC3E}">
        <p14:creationId xmlns:p14="http://schemas.microsoft.com/office/powerpoint/2010/main" val="2738507912"/>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676EF-70C5-2EDA-3B6C-7B65E0E93698}"/>
              </a:ext>
            </a:extLst>
          </p:cNvPr>
          <p:cNvSpPr>
            <a:spLocks noGrp="1"/>
          </p:cNvSpPr>
          <p:nvPr>
            <p:ph type="title"/>
          </p:nvPr>
        </p:nvSpPr>
        <p:spPr/>
        <p:txBody>
          <a:bodyPr/>
          <a:lstStyle/>
          <a:p>
            <a:r>
              <a:rPr lang="en-US" b="1" dirty="0"/>
              <a:t>Worldview</a:t>
            </a:r>
            <a:br>
              <a:rPr lang="en-US" dirty="0"/>
            </a:br>
            <a:r>
              <a:rPr lang="en-US" sz="2800" dirty="0"/>
              <a:t>Can view high-resolution polar orbiter imagery…and more</a:t>
            </a:r>
          </a:p>
        </p:txBody>
      </p:sp>
      <p:pic>
        <p:nvPicPr>
          <p:cNvPr id="5" name="Content Placeholder 4" descr="A screenshot of a computer&#10;&#10;Description automatically generated">
            <a:extLst>
              <a:ext uri="{FF2B5EF4-FFF2-40B4-BE49-F238E27FC236}">
                <a16:creationId xmlns:a16="http://schemas.microsoft.com/office/drawing/2014/main" id="{F8904A24-B3B1-32E5-6584-2871A0153B2A}"/>
              </a:ext>
            </a:extLst>
          </p:cNvPr>
          <p:cNvPicPr>
            <a:picLocks noGrp="1" noChangeAspect="1"/>
          </p:cNvPicPr>
          <p:nvPr>
            <p:ph idx="1"/>
          </p:nvPr>
        </p:nvPicPr>
        <p:blipFill>
          <a:blip r:embed="rId2"/>
          <a:stretch>
            <a:fillRect/>
          </a:stretch>
        </p:blipFill>
        <p:spPr>
          <a:xfrm>
            <a:off x="1066800" y="2514600"/>
            <a:ext cx="6604937" cy="4114800"/>
          </a:xfrm>
        </p:spPr>
      </p:pic>
    </p:spTree>
    <p:extLst>
      <p:ext uri="{BB962C8B-B14F-4D97-AF65-F5344CB8AC3E}">
        <p14:creationId xmlns:p14="http://schemas.microsoft.com/office/powerpoint/2010/main" val="137949053"/>
      </p:ext>
    </p:extLst>
  </p:cSld>
  <p:clrMapOvr>
    <a:masterClrMapping/>
  </p:clrMapOvr>
</p:sld>
</file>

<file path=ppt/theme/theme1.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107"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107"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WeatherSatellite370Y2021" id="{AF797662-C4AD-724C-BEC0-B5968C193102}" vid="{8CADD817-DE8A-8746-980F-A7D5528B6C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Template>
  <TotalTime>10353</TotalTime>
  <Words>2104</Words>
  <Application>Microsoft Macintosh PowerPoint</Application>
  <PresentationFormat>On-screen Show (4:3)</PresentationFormat>
  <Paragraphs>313</Paragraphs>
  <Slides>193</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193</vt:i4>
      </vt:variant>
    </vt:vector>
  </HeadingPairs>
  <TitlesOfParts>
    <vt:vector size="199" baseType="lpstr">
      <vt:lpstr>ＭＳ Ｐゴシック</vt:lpstr>
      <vt:lpstr>Arial</vt:lpstr>
      <vt:lpstr>Calibri</vt:lpstr>
      <vt:lpstr>Symbol</vt:lpstr>
      <vt:lpstr>Times</vt:lpstr>
      <vt:lpstr>Blank</vt:lpstr>
      <vt:lpstr>Weather Satellites</vt:lpstr>
      <vt:lpstr>Weather Satellites</vt:lpstr>
      <vt:lpstr>Before Weather Satellites</vt:lpstr>
      <vt:lpstr>Most of world was a weather data void</vt:lpstr>
      <vt:lpstr>PowerPoint Presentation</vt:lpstr>
      <vt:lpstr>PowerPoint Presentation</vt:lpstr>
      <vt:lpstr>Two Major Types of Weather Satellites (Different Orbits)</vt:lpstr>
      <vt:lpstr>Geostationary Orbit</vt:lpstr>
      <vt:lpstr>Geostationary Weather Satellites</vt:lpstr>
      <vt:lpstr>PowerPoint Presentation</vt:lpstr>
      <vt:lpstr>PowerPoint Presentation</vt:lpstr>
      <vt:lpstr>5 Operational GOES satellites</vt:lpstr>
      <vt:lpstr>PowerPoint Presentation</vt:lpstr>
      <vt:lpstr>PowerPoint Presentation</vt:lpstr>
      <vt:lpstr>Polar Orbiting Satellites</vt:lpstr>
      <vt:lpstr>PowerPoint Presentation</vt:lpstr>
      <vt:lpstr>PowerPoint Presentation</vt:lpstr>
      <vt:lpstr>PowerPoint Presentation</vt:lpstr>
      <vt:lpstr>Radiation Review</vt:lpstr>
      <vt:lpstr>Stefan—Boltzman Law</vt:lpstr>
      <vt:lpstr>The amount radiation emitted by an object varies by wavelength. There is a characteristic shape of this variation </vt:lpstr>
      <vt:lpstr>Wien’s Law</vt:lpstr>
      <vt:lpstr>Wien’s Law</vt:lpstr>
      <vt:lpstr>Earth Versus Sun Emission</vt:lpstr>
      <vt:lpstr>Atmospheric Window Regions</vt:lpstr>
      <vt:lpstr>PowerPoint Presentation</vt:lpstr>
      <vt:lpstr>Classic IR satellite imagery is mainly in a window region in the IR (roughly 8-12 microns)</vt:lpstr>
      <vt:lpstr>GOES Advanced Baseline Imager (ABI): 16 Bands</vt:lpstr>
      <vt:lpstr>You can view all 16 wavelengths for imagery https://www.star.nesdis.noaa.gov/GOES/index.php</vt:lpstr>
      <vt:lpstr>https://www.star.nesdis.noaa.gov/GOES/index.php</vt:lpstr>
      <vt:lpstr>Visible Imagery</vt:lpstr>
      <vt:lpstr>Visible Imagery (~.5-.7 microns)</vt:lpstr>
      <vt:lpstr>Visible Imagery is in a Window Region</vt:lpstr>
      <vt:lpstr>PowerPoint Presentation</vt:lpstr>
      <vt:lpstr>Albedo (% reflected) of various surfaces in visible</vt:lpstr>
      <vt:lpstr>Water is dark except for sun glint</vt:lpstr>
      <vt:lpstr>PowerPoint Presentation</vt:lpstr>
      <vt:lpstr>The Amount of Sun Glint Depends on Wind Speed (rough water reflects less back)</vt:lpstr>
      <vt:lpstr>Dust and smoke on satellite imagery</vt:lpstr>
      <vt:lpstr>Wildfire Smoke</vt:lpstr>
      <vt:lpstr>With two visible channels can produce “color” imagery</vt:lpstr>
      <vt:lpstr>GOES Color Imagery in Visible</vt:lpstr>
      <vt:lpstr>PowerPoint Presentation</vt:lpstr>
      <vt:lpstr>The Problem With Visible Imagery:  Night</vt:lpstr>
      <vt:lpstr>Infrared (IR) satellite imagery</vt:lpstr>
      <vt:lpstr>Classic IR satellite imagery is mainly in a window region in the IR (roughly 8-12 microns)</vt:lpstr>
      <vt:lpstr>Infrared</vt:lpstr>
      <vt:lpstr>PowerPoint Presentation</vt:lpstr>
      <vt:lpstr>PowerPoint Presentation</vt:lpstr>
      <vt:lpstr>IR Image Enhancement</vt:lpstr>
      <vt:lpstr>Enhancing IR Imagery</vt:lpstr>
      <vt:lpstr>Unenhanced Infrared Image </vt:lpstr>
      <vt:lpstr>Unenhanced IR Image</vt:lpstr>
      <vt:lpstr>IR Enhancement</vt:lpstr>
      <vt:lpstr>PowerPoint Presentation</vt:lpstr>
      <vt:lpstr>PowerPoint Presentation</vt:lpstr>
      <vt:lpstr> </vt:lpstr>
      <vt:lpstr>Some infrared imagery use color to show highest clouds</vt:lpstr>
      <vt:lpstr>PowerPoint Presentation</vt:lpstr>
      <vt:lpstr>Problem: Regular IR (8-12 micron) does not show low clouds (like fog) very well</vt:lpstr>
      <vt:lpstr>Why?  Because the temperatures of the surface and top of low clouds are similar</vt:lpstr>
      <vt:lpstr>Solution: Shortwave IR</vt:lpstr>
      <vt:lpstr>GOES Advanced Baseline Imager (ABI): 16 Bands</vt:lpstr>
      <vt:lpstr>Fog Product The Difference Between Classic IR (8-12 micron) and SW IR Channel identifies Low Clouds</vt:lpstr>
      <vt:lpstr>Water Vapor Imagery</vt:lpstr>
      <vt:lpstr>Water Vapor Imagery</vt:lpstr>
      <vt:lpstr>PowerPoint Presentation</vt:lpstr>
      <vt:lpstr>PowerPoint Presentation</vt:lpstr>
      <vt:lpstr>Three water vapor “channels” using infrared wavelength ranges that  highlight water vapor in the upper, middle, or lower troposphere</vt:lpstr>
      <vt:lpstr>Water Vapor Imagery Interpretation: Upper Water Vapor Channel</vt:lpstr>
      <vt:lpstr>Water Vapor Imagery</vt:lpstr>
      <vt:lpstr>Darkening in Water Vapor Imagery Often A Sign of Cyclogenesis</vt:lpstr>
      <vt:lpstr>Why?  There is strong sinking behind rapidly developing storms.</vt:lpstr>
      <vt:lpstr>November 19, 2024 “Bomb” Cyclone</vt:lpstr>
      <vt:lpstr>GOES Vertical Soundings</vt:lpstr>
      <vt:lpstr>How secure vertical temperature soundings from a satellite?</vt:lpstr>
      <vt:lpstr>The GOES ABI (Advanced Baseline Imager)  Views the Earth in 16 Wavelengths</vt:lpstr>
      <vt:lpstr>Difference Wavelengths Indicate Emissions/Temperature at Various Elevations</vt:lpstr>
      <vt:lpstr>How it works</vt:lpstr>
      <vt:lpstr>By combining emission from many wavelengths can create soundings</vt:lpstr>
      <vt:lpstr>Could have been better</vt:lpstr>
      <vt:lpstr>Polar Orbiters Take Temperature Soundings As Well.  Can do this in IR and Microwave</vt:lpstr>
      <vt:lpstr>PowerPoint Presentation</vt:lpstr>
      <vt:lpstr>GPS Soundings (Radio Occultation)</vt:lpstr>
      <vt:lpstr>LEO –low Earth orbit</vt:lpstr>
      <vt:lpstr>PowerPoint Presentation</vt:lpstr>
      <vt:lpstr>Cosmic Soundings</vt:lpstr>
      <vt:lpstr>Satellite Interpretation</vt:lpstr>
      <vt:lpstr>Swirl of Clouds Indicate Low Center (Low is at center of swirl)</vt:lpstr>
      <vt:lpstr>PowerPoint Presentation</vt:lpstr>
      <vt:lpstr>Fronts-associated with relatively narrow bands of clouds in satellite imagery</vt:lpstr>
      <vt:lpstr>PowerPoint Presentation</vt:lpstr>
      <vt:lpstr>Warm fronts are not so easy—often in middle of cloud mass</vt:lpstr>
      <vt:lpstr>Frontal clouds are 3D—often can see shadows</vt:lpstr>
      <vt:lpstr>Rope Clouds- Good indicator of cold fronts (narrow cold frontal rainbands)</vt:lpstr>
      <vt:lpstr>PowerPoint Presentation</vt:lpstr>
      <vt:lpstr>Snow: White and Reflective</vt:lpstr>
      <vt:lpstr>In mountains, the dendritic pattern of snow is a give way</vt:lpstr>
      <vt:lpstr>Strange Lines In Satellite Imagery</vt:lpstr>
      <vt:lpstr>Ship tracks over the ocean</vt:lpstr>
      <vt:lpstr>Ship Tracks From Ejection of Particles from Combustion</vt:lpstr>
      <vt:lpstr>Contrails</vt:lpstr>
      <vt:lpstr>PowerPoint Presentation</vt:lpstr>
      <vt:lpstr>PowerPoint Presentation</vt:lpstr>
      <vt:lpstr>Contrails:  Often Associated with Cirrostratus Clouds.  Why?</vt:lpstr>
      <vt:lpstr>Upper troposphere is already at saturation!</vt:lpstr>
      <vt:lpstr>Cloud Streets:  Associated with Low-level Unstable Air Masses </vt:lpstr>
      <vt:lpstr>Cloud streets are parallel to low-level winds</vt:lpstr>
      <vt:lpstr>Wind direction is parallel to cloud “streets”. </vt:lpstr>
      <vt:lpstr>Northwest Version</vt:lpstr>
      <vt:lpstr>Mountain Wave Clouds</vt:lpstr>
      <vt:lpstr>Trapped Lee Wave Clouds</vt:lpstr>
      <vt:lpstr>PowerPoint Presentation</vt:lpstr>
      <vt:lpstr>Vertically Propagating Mountain Wave Clouds</vt:lpstr>
      <vt:lpstr>PowerPoint Presentation</vt:lpstr>
      <vt:lpstr>PowerPoint Presentation</vt:lpstr>
      <vt:lpstr>Thunderstorms</vt:lpstr>
      <vt:lpstr>PowerPoint Presentation</vt:lpstr>
      <vt:lpstr>Overshooting Tops</vt:lpstr>
      <vt:lpstr>PowerPoint Presentation</vt:lpstr>
      <vt:lpstr>PowerPoint Presentation</vt:lpstr>
      <vt:lpstr>PowerPoint Presentation</vt:lpstr>
      <vt:lpstr>Open Cellular Convection over the Ocean Cool air over warmer water. Instability from large lapse rate.</vt:lpstr>
      <vt:lpstr>Open Cellular Convection:  More Open Area than Cloudy Areas</vt:lpstr>
      <vt:lpstr>Closed Cellular Convection:  Spreads Out Under Stable Layer</vt:lpstr>
      <vt:lpstr>Closed Cellular Convection</vt:lpstr>
      <vt:lpstr>PowerPoint Presentation</vt:lpstr>
      <vt:lpstr>Upper-Level Troughs and Clouds:  Clouds East of Trough</vt:lpstr>
      <vt:lpstr>PowerPoint Presentation</vt:lpstr>
      <vt:lpstr>PowerPoint Presentation</vt:lpstr>
      <vt:lpstr>The Golden Rule of Satellite Interpretation</vt:lpstr>
      <vt:lpstr>Keep in Mind</vt:lpstr>
      <vt:lpstr>Example: Rotation Plus Translation Still Has Rotation!</vt:lpstr>
      <vt:lpstr>Why are comma shapes so prevalent in satellite imagery?</vt:lpstr>
      <vt:lpstr>Differential Rotation!</vt:lpstr>
      <vt:lpstr>Differential Rotation is Evident by Isobars</vt:lpstr>
      <vt:lpstr>PowerPoint Presentation</vt:lpstr>
      <vt:lpstr>Deformation Zones</vt:lpstr>
      <vt:lpstr>Deformation Zones:  concentrate temperature, moisture, clouds Add translation: still there!</vt:lpstr>
      <vt:lpstr>The bottom panel shows diffluence—and it can concentrate fields such as clouds</vt:lpstr>
      <vt:lpstr>Examples from NOAA Satellite Training Manual</vt:lpstr>
      <vt:lpstr>Recommended https://www.meted.ucar.edu/asmet/asmet10/print.php</vt:lpstr>
      <vt:lpstr>Official NOAA Satellite Tutorial Examples of Satellite Interpretation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Comma Cloud:  Associated with a Short-Wave Trough</vt:lpstr>
      <vt:lpstr>PowerPoint Presentation</vt:lpstr>
      <vt:lpstr>PowerPoint Presentation</vt:lpstr>
      <vt:lpstr>PowerPoint Presentation</vt:lpstr>
      <vt:lpstr>PowerPoint Presentation</vt:lpstr>
      <vt:lpstr>PowerPoint Presentation</vt:lpstr>
      <vt:lpstr>Changes in Cyclone Intensity Evident on Satellite  Imagery</vt:lpstr>
      <vt:lpstr>PowerPoint Presentation</vt:lpstr>
      <vt:lpstr>Cyclogenesis Stages in Satellite Imagery</vt:lpstr>
      <vt:lpstr>Typical Cyclogenesis</vt:lpstr>
      <vt:lpstr>“Instant”  Occlusion</vt:lpstr>
      <vt:lpstr>Cold Air Cyclogenesis</vt:lpstr>
      <vt:lpstr>Land versus water. Little instability over land after cold front Why?</vt:lpstr>
      <vt:lpstr>Winter over water</vt:lpstr>
      <vt:lpstr>PowerPoint Presentation</vt:lpstr>
      <vt:lpstr>Land No instability clouds behind cold front</vt:lpstr>
      <vt:lpstr>Examples</vt:lpstr>
      <vt:lpstr>Narrow cold frontal rainband</vt:lpstr>
      <vt:lpstr>PowerPoint Presentation</vt:lpstr>
      <vt:lpstr>PowerPoint Presentation</vt:lpstr>
      <vt:lpstr>Low clouds/onshore flow (Northwest), no clouds offshore flow (CA)</vt:lpstr>
      <vt:lpstr>Ship tracks and low marine clouds</vt:lpstr>
      <vt:lpstr>Mature midlatitude cyclone</vt:lpstr>
      <vt:lpstr>PowerPoint Presentation</vt:lpstr>
      <vt:lpstr>Wave on front, developing low</vt:lpstr>
      <vt:lpstr>Developing low, cold unstable air, narrow cold frontal RB</vt:lpstr>
      <vt:lpstr>Comma cloud catching to front, inciting wave development</vt:lpstr>
      <vt:lpstr>500-hPa Heights and IR.  Ridge is nearly cloud free</vt:lpstr>
      <vt:lpstr>https://a.atmos.washington.edu/~ovens/wxloop.cgi?sat_500_full+/4d/</vt:lpstr>
      <vt:lpstr>PowerPoint Presentation</vt:lpstr>
      <vt:lpstr>Cold air pushing out of BC</vt:lpstr>
      <vt:lpstr>Practice</vt:lpstr>
      <vt:lpstr>PowerPoint Presentation</vt:lpstr>
      <vt:lpstr>PowerPoint Presentation</vt:lpstr>
      <vt:lpstr>PowerPoint Presentation</vt:lpstr>
      <vt:lpstr>PowerPoint Presentation</vt:lpstr>
      <vt:lpstr>Where to view satellite imagery online</vt:lpstr>
      <vt:lpstr>NOAA’s Satellite Website</vt:lpstr>
      <vt:lpstr>Department Satellite Imagery</vt:lpstr>
      <vt:lpstr>Department Satellite Animation</vt:lpstr>
      <vt:lpstr>NASA Worldview</vt:lpstr>
      <vt:lpstr>Worldview Can view high-resolution polar orbiter imagery…and more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Weather Satellites</dc:title>
  <dc:creator>Cliff Mass</dc:creator>
  <cp:lastModifiedBy>Clifford F. Mass</cp:lastModifiedBy>
  <cp:revision>40</cp:revision>
  <dcterms:created xsi:type="dcterms:W3CDTF">2022-02-08T22:48:13Z</dcterms:created>
  <dcterms:modified xsi:type="dcterms:W3CDTF">2026-01-20T21:42:53Z</dcterms:modified>
</cp:coreProperties>
</file>